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17"/>
  </p:notesMasterIdLst>
  <p:sldIdLst>
    <p:sldId id="256" r:id="rId2"/>
    <p:sldId id="269" r:id="rId3"/>
    <p:sldId id="257" r:id="rId4"/>
    <p:sldId id="258" r:id="rId5"/>
    <p:sldId id="259" r:id="rId6"/>
    <p:sldId id="260" r:id="rId7"/>
    <p:sldId id="261" r:id="rId8"/>
    <p:sldId id="264" r:id="rId9"/>
    <p:sldId id="265" r:id="rId10"/>
    <p:sldId id="266" r:id="rId11"/>
    <p:sldId id="267" r:id="rId12"/>
    <p:sldId id="270" r:id="rId13"/>
    <p:sldId id="271" r:id="rId14"/>
    <p:sldId id="272"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4" autoAdjust="0"/>
    <p:restoredTop sz="94615"/>
  </p:normalViewPr>
  <p:slideViewPr>
    <p:cSldViewPr snapToGrid="0">
      <p:cViewPr varScale="1">
        <p:scale>
          <a:sx n="106" d="100"/>
          <a:sy n="106" d="100"/>
        </p:scale>
        <p:origin x="76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C30E5B-7907-714C-8B20-4CCEC48549D2}" type="datetimeFigureOut">
              <a:rPr lang="en-GR" smtClean="0"/>
              <a:t>7/6/24</a:t>
            </a:fld>
            <a:endParaRPr lang="en-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4221ED-E9B4-4644-B623-9169414A3DE5}" type="slidenum">
              <a:rPr lang="en-GR" smtClean="0"/>
              <a:t>‹#›</a:t>
            </a:fld>
            <a:endParaRPr lang="en-GR"/>
          </a:p>
        </p:txBody>
      </p:sp>
    </p:spTree>
    <p:extLst>
      <p:ext uri="{BB962C8B-B14F-4D97-AF65-F5344CB8AC3E}">
        <p14:creationId xmlns:p14="http://schemas.microsoft.com/office/powerpoint/2010/main" val="4212672592"/>
      </p:ext>
    </p:extLst>
  </p:cSld>
  <p:clrMap bg1="lt1" tx1="dk1" bg2="lt2" tx2="dk2" accent1="accent1" accent2="accent2" accent3="accent3" accent4="accent4" accent5="accent5" accent6="accent6" hlink="hlink" folHlink="folHlink"/>
  <p:notesStyle>
    <a:lvl1pPr marL="0" algn="l" defTabSz="914390" rtl="0" eaLnBrk="1" latinLnBrk="0" hangingPunct="1">
      <a:defRPr sz="1199" kern="1200">
        <a:solidFill>
          <a:schemeClr val="tx1"/>
        </a:solidFill>
        <a:latin typeface="+mn-lt"/>
        <a:ea typeface="+mn-ea"/>
        <a:cs typeface="+mn-cs"/>
      </a:defRPr>
    </a:lvl1pPr>
    <a:lvl2pPr marL="457194" algn="l" defTabSz="914390" rtl="0" eaLnBrk="1" latinLnBrk="0" hangingPunct="1">
      <a:defRPr sz="1199" kern="1200">
        <a:solidFill>
          <a:schemeClr val="tx1"/>
        </a:solidFill>
        <a:latin typeface="+mn-lt"/>
        <a:ea typeface="+mn-ea"/>
        <a:cs typeface="+mn-cs"/>
      </a:defRPr>
    </a:lvl2pPr>
    <a:lvl3pPr marL="914390" algn="l" defTabSz="914390" rtl="0" eaLnBrk="1" latinLnBrk="0" hangingPunct="1">
      <a:defRPr sz="1199" kern="1200">
        <a:solidFill>
          <a:schemeClr val="tx1"/>
        </a:solidFill>
        <a:latin typeface="+mn-lt"/>
        <a:ea typeface="+mn-ea"/>
        <a:cs typeface="+mn-cs"/>
      </a:defRPr>
    </a:lvl3pPr>
    <a:lvl4pPr marL="1371581" algn="l" defTabSz="914390" rtl="0" eaLnBrk="1" latinLnBrk="0" hangingPunct="1">
      <a:defRPr sz="1199" kern="1200">
        <a:solidFill>
          <a:schemeClr val="tx1"/>
        </a:solidFill>
        <a:latin typeface="+mn-lt"/>
        <a:ea typeface="+mn-ea"/>
        <a:cs typeface="+mn-cs"/>
      </a:defRPr>
    </a:lvl4pPr>
    <a:lvl5pPr marL="1828778" algn="l" defTabSz="914390" rtl="0" eaLnBrk="1" latinLnBrk="0" hangingPunct="1">
      <a:defRPr sz="1199" kern="1200">
        <a:solidFill>
          <a:schemeClr val="tx1"/>
        </a:solidFill>
        <a:latin typeface="+mn-lt"/>
        <a:ea typeface="+mn-ea"/>
        <a:cs typeface="+mn-cs"/>
      </a:defRPr>
    </a:lvl5pPr>
    <a:lvl6pPr marL="2285971" algn="l" defTabSz="914390" rtl="0" eaLnBrk="1" latinLnBrk="0" hangingPunct="1">
      <a:defRPr sz="1199" kern="1200">
        <a:solidFill>
          <a:schemeClr val="tx1"/>
        </a:solidFill>
        <a:latin typeface="+mn-lt"/>
        <a:ea typeface="+mn-ea"/>
        <a:cs typeface="+mn-cs"/>
      </a:defRPr>
    </a:lvl6pPr>
    <a:lvl7pPr marL="2743165" algn="l" defTabSz="914390" rtl="0" eaLnBrk="1" latinLnBrk="0" hangingPunct="1">
      <a:defRPr sz="1199" kern="1200">
        <a:solidFill>
          <a:schemeClr val="tx1"/>
        </a:solidFill>
        <a:latin typeface="+mn-lt"/>
        <a:ea typeface="+mn-ea"/>
        <a:cs typeface="+mn-cs"/>
      </a:defRPr>
    </a:lvl7pPr>
    <a:lvl8pPr marL="3200359" algn="l" defTabSz="914390" rtl="0" eaLnBrk="1" latinLnBrk="0" hangingPunct="1">
      <a:defRPr sz="1199" kern="1200">
        <a:solidFill>
          <a:schemeClr val="tx1"/>
        </a:solidFill>
        <a:latin typeface="+mn-lt"/>
        <a:ea typeface="+mn-ea"/>
        <a:cs typeface="+mn-cs"/>
      </a:defRPr>
    </a:lvl8pPr>
    <a:lvl9pPr marL="3657553" algn="l" defTabSz="914390" rtl="0" eaLnBrk="1" latinLnBrk="0" hangingPunct="1">
      <a:defRPr sz="119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2B4221ED-E9B4-4644-B623-9169414A3DE5}" type="slidenum">
              <a:rPr lang="en-GR" smtClean="0"/>
              <a:t>9</a:t>
            </a:fld>
            <a:endParaRPr lang="en-GR"/>
          </a:p>
        </p:txBody>
      </p:sp>
    </p:spTree>
    <p:extLst>
      <p:ext uri="{BB962C8B-B14F-4D97-AF65-F5344CB8AC3E}">
        <p14:creationId xmlns:p14="http://schemas.microsoft.com/office/powerpoint/2010/main" val="3763346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GB"/>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021725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1EAACC7-3B3F-47D1-959A-EF58926E955E}" type="datetimeFigureOut">
              <a:rPr lang="en-US" smtClean="0"/>
              <a:t>6/7/24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762391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GB"/>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819041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GB"/>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GB"/>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21812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46783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852579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117520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4395431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719266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568756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519036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1EAACC7-3B3F-47D1-959A-EF58926E955E}" type="datetimeFigureOut">
              <a:rPr lang="en-US" smtClean="0"/>
              <a:t>6/7/24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41325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1EAACC7-3B3F-47D1-959A-EF58926E955E}" type="datetimeFigureOut">
              <a:rPr lang="en-US" smtClean="0"/>
              <a:t>6/7/24</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66355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7" name="Date Placeholder 2"/>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100601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728424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7" name="Date Placeholder 4"/>
          <p:cNvSpPr>
            <a:spLocks noGrp="1"/>
          </p:cNvSpPr>
          <p:nvPr>
            <p:ph type="dt" sz="half" idx="10"/>
          </p:nvPr>
        </p:nvSpPr>
        <p:spPr/>
        <p:txBody>
          <a:bodyPr/>
          <a:lstStyle/>
          <a:p>
            <a:fld id="{11EAACC7-3B3F-47D1-959A-EF58926E955E}" type="datetimeFigureOut">
              <a:rPr lang="en-US" smtClean="0"/>
              <a:t>6/7/24</a:t>
            </a:fld>
            <a:endParaRPr lang="en-US"/>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00145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1EAACC7-3B3F-47D1-959A-EF58926E955E}" type="datetimeFigureOut">
              <a:rPr lang="en-US" smtClean="0"/>
              <a:t>6/7/24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745353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GB"/>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1EAACC7-3B3F-47D1-959A-EF58926E955E}" type="datetimeFigureOut">
              <a:rPr lang="en-US" smtClean="0"/>
              <a:t>6/7/24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3646061934"/>
      </p:ext>
    </p:extLst>
  </p:cSld>
  <p:clrMap bg1="dk1" tx1="lt1" bg2="dk2" tx2="lt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 id="2147483871" r:id="rId12"/>
    <p:sldLayoutId id="2147483872" r:id="rId13"/>
    <p:sldLayoutId id="2147483873" r:id="rId14"/>
    <p:sldLayoutId id="2147483874" r:id="rId15"/>
    <p:sldLayoutId id="2147483875" r:id="rId16"/>
    <p:sldLayoutId id="214748387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www.ua.es/en/index.html"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aea.org/our-work/projects3/lse-database-good-practice-public-second-chance-schools-public-adult-education-schoo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1B68C77-138E-4BF7-A276-BD0C78A421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5" name="Picture 14">
            <a:extLst>
              <a:ext uri="{FF2B5EF4-FFF2-40B4-BE49-F238E27FC236}">
                <a16:creationId xmlns:a16="http://schemas.microsoft.com/office/drawing/2014/main" id="{7C268552-D473-46ED-B1B8-422042C4DE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7" name="Oval 16">
            <a:extLst>
              <a:ext uri="{FF2B5EF4-FFF2-40B4-BE49-F238E27FC236}">
                <a16:creationId xmlns:a16="http://schemas.microsoft.com/office/drawing/2014/main" id="{4AC0CD9D-7610-4620-93B4-798CCD9AB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R"/>
          </a:p>
        </p:txBody>
      </p:sp>
      <p:pic>
        <p:nvPicPr>
          <p:cNvPr id="19" name="Picture 18">
            <a:extLst>
              <a:ext uri="{FF2B5EF4-FFF2-40B4-BE49-F238E27FC236}">
                <a16:creationId xmlns:a16="http://schemas.microsoft.com/office/drawing/2014/main" id="{B9238B3E-24AA-439A-B527-6C5DF6D721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21" name="Picture 20">
            <a:extLst>
              <a:ext uri="{FF2B5EF4-FFF2-40B4-BE49-F238E27FC236}">
                <a16:creationId xmlns:a16="http://schemas.microsoft.com/office/drawing/2014/main" id="{69F01145-BEA3-4CBF-AA21-10077B948C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3" name="Rectangle 22">
            <a:extLst>
              <a:ext uri="{FF2B5EF4-FFF2-40B4-BE49-F238E27FC236}">
                <a16:creationId xmlns:a16="http://schemas.microsoft.com/office/drawing/2014/main" id="{DE4D62F9-188E-4530-84C2-24BDEE4BEB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R"/>
          </a:p>
        </p:txBody>
      </p:sp>
      <p:sp>
        <p:nvSpPr>
          <p:cNvPr id="25" name="Rectangle 24">
            <a:extLst>
              <a:ext uri="{FF2B5EF4-FFF2-40B4-BE49-F238E27FC236}">
                <a16:creationId xmlns:a16="http://schemas.microsoft.com/office/drawing/2014/main" id="{144A11D1-6963-485E-86DE-760B07434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5E24D1-87BE-474A-9D70-95BDEB2E82DF}"/>
              </a:ext>
            </a:extLst>
          </p:cNvPr>
          <p:cNvSpPr>
            <a:spLocks noGrp="1"/>
          </p:cNvSpPr>
          <p:nvPr>
            <p:ph type="ctrTitle"/>
          </p:nvPr>
        </p:nvSpPr>
        <p:spPr>
          <a:xfrm>
            <a:off x="635223" y="629266"/>
            <a:ext cx="3116690" cy="5594554"/>
          </a:xfrm>
        </p:spPr>
        <p:txBody>
          <a:bodyPr vert="horz" lIns="91440" tIns="45720" rIns="91440" bIns="45720" rtlCol="0" anchor="ctr">
            <a:normAutofit/>
          </a:bodyPr>
          <a:lstStyle/>
          <a:p>
            <a:pPr>
              <a:lnSpc>
                <a:spcPct val="90000"/>
              </a:lnSpc>
            </a:pPr>
            <a:r>
              <a:rPr lang="en-US" sz="3000" b="0" i="0" kern="1200" dirty="0">
                <a:solidFill>
                  <a:srgbClr val="EBEBEB"/>
                </a:solidFill>
                <a:latin typeface="+mj-lt"/>
                <a:ea typeface="+mj-ea"/>
                <a:cs typeface="+mj-cs"/>
              </a:rPr>
              <a:t>Analyzing the requirements of adults learning English and facilitating ongoing education and lifelong learning during periods of crises</a:t>
            </a:r>
            <a:br>
              <a:rPr lang="en-US" sz="3000" b="0" i="0" kern="1200" dirty="0">
                <a:solidFill>
                  <a:srgbClr val="EBEBEB"/>
                </a:solidFill>
                <a:latin typeface="+mj-lt"/>
                <a:ea typeface="+mj-ea"/>
                <a:cs typeface="+mj-cs"/>
              </a:rPr>
            </a:br>
            <a:br>
              <a:rPr lang="en-US" sz="3000" b="0" i="0" kern="1200" spc="-53" dirty="0">
                <a:solidFill>
                  <a:srgbClr val="EBEBEB"/>
                </a:solidFill>
                <a:latin typeface="+mj-lt"/>
                <a:ea typeface="+mj-ea"/>
                <a:cs typeface="+mj-cs"/>
              </a:rPr>
            </a:br>
            <a:endParaRPr lang="en-US" sz="3000" b="0" i="0" kern="1200" dirty="0">
              <a:solidFill>
                <a:srgbClr val="EBEBEB"/>
              </a:solidFill>
              <a:latin typeface="+mj-lt"/>
              <a:ea typeface="+mj-ea"/>
              <a:cs typeface="+mj-cs"/>
            </a:endParaRPr>
          </a:p>
        </p:txBody>
      </p:sp>
      <p:sp>
        <p:nvSpPr>
          <p:cNvPr id="27" name="Freeform 7">
            <a:extLst>
              <a:ext uri="{FF2B5EF4-FFF2-40B4-BE49-F238E27FC236}">
                <a16:creationId xmlns:a16="http://schemas.microsoft.com/office/drawing/2014/main" id="{93BDF132-E4EF-4CB3-9A12-1EB75E159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29" name="Freeform: Shape 28">
            <a:extLst>
              <a:ext uri="{FF2B5EF4-FFF2-40B4-BE49-F238E27FC236}">
                <a16:creationId xmlns:a16="http://schemas.microsoft.com/office/drawing/2014/main" id="{F8486D32-0A56-4407-A9D1-7AFC169465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Rectangle 30">
            <a:extLst>
              <a:ext uri="{FF2B5EF4-FFF2-40B4-BE49-F238E27FC236}">
                <a16:creationId xmlns:a16="http://schemas.microsoft.com/office/drawing/2014/main" id="{B73FE0C2-11C7-466D-B4BA-0330484CD5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R"/>
          </a:p>
        </p:txBody>
      </p:sp>
      <p:sp>
        <p:nvSpPr>
          <p:cNvPr id="3" name="Subtitle 2">
            <a:extLst>
              <a:ext uri="{FF2B5EF4-FFF2-40B4-BE49-F238E27FC236}">
                <a16:creationId xmlns:a16="http://schemas.microsoft.com/office/drawing/2014/main" id="{B32D8367-BD36-4600-9C64-99140E24EF12}"/>
              </a:ext>
            </a:extLst>
          </p:cNvPr>
          <p:cNvSpPr>
            <a:spLocks noGrp="1"/>
          </p:cNvSpPr>
          <p:nvPr>
            <p:ph type="subTitle" idx="1"/>
          </p:nvPr>
        </p:nvSpPr>
        <p:spPr>
          <a:xfrm>
            <a:off x="5048452" y="1410458"/>
            <a:ext cx="6495847" cy="2589913"/>
          </a:xfrm>
        </p:spPr>
        <p:txBody>
          <a:bodyPr vert="horz" lIns="91440" tIns="45720" rIns="91440" bIns="45720" rtlCol="0">
            <a:normAutofit/>
          </a:bodyPr>
          <a:lstStyle/>
          <a:p>
            <a:pPr>
              <a:buFont typeface="Wingdings 3" charset="2"/>
              <a:buChar char=""/>
            </a:pPr>
            <a:r>
              <a:rPr lang="en-US" dirty="0">
                <a:solidFill>
                  <a:schemeClr val="tx1"/>
                </a:solidFill>
              </a:rPr>
              <a:t>RESEARCH PROPOSAL for the PhD programme</a:t>
            </a:r>
          </a:p>
          <a:p>
            <a:pPr>
              <a:buFont typeface="Wingdings 3" charset="2"/>
              <a:buChar char=""/>
            </a:pPr>
            <a:endParaRPr lang="en-US" sz="1800" dirty="0">
              <a:solidFill>
                <a:schemeClr val="tx1"/>
              </a:solidFill>
            </a:endParaRPr>
          </a:p>
          <a:p>
            <a:pPr algn="ctr">
              <a:buFont typeface="Wingdings 3" charset="2"/>
              <a:buChar char=""/>
            </a:pPr>
            <a:r>
              <a:rPr lang="en-US" sz="1800" b="1" i="1" dirty="0" err="1">
                <a:solidFill>
                  <a:schemeClr val="tx1"/>
                </a:solidFill>
              </a:rPr>
              <a:t>Doctorado</a:t>
            </a:r>
            <a:r>
              <a:rPr lang="en-US" sz="1800" b="1" i="1" dirty="0">
                <a:solidFill>
                  <a:schemeClr val="tx1"/>
                </a:solidFill>
              </a:rPr>
              <a:t> en transferencias Interculturales e historicas en la europa Medival Mediterranea </a:t>
            </a:r>
          </a:p>
          <a:p>
            <a:pPr>
              <a:buFont typeface="Wingdings 3" charset="2"/>
              <a:buChar char=""/>
            </a:pPr>
            <a:endParaRPr lang="en-US" dirty="0">
              <a:solidFill>
                <a:schemeClr val="tx1"/>
              </a:solidFill>
            </a:endParaRPr>
          </a:p>
          <a:p>
            <a:pPr>
              <a:buFont typeface="Wingdings 3" charset="2"/>
              <a:buChar char=""/>
            </a:pPr>
            <a:r>
              <a:rPr lang="en-US" dirty="0">
                <a:solidFill>
                  <a:schemeClr val="tx1"/>
                </a:solidFill>
              </a:rPr>
              <a:t>Phd candidate: Andra Dana Cozma</a:t>
            </a:r>
          </a:p>
          <a:p>
            <a:pPr>
              <a:buFont typeface="Wingdings 3" charset="2"/>
              <a:buChar char=""/>
            </a:pPr>
            <a:endParaRPr lang="en-US" dirty="0">
              <a:solidFill>
                <a:schemeClr val="tx1"/>
              </a:solidFill>
            </a:endParaRPr>
          </a:p>
        </p:txBody>
      </p:sp>
      <p:pic>
        <p:nvPicPr>
          <p:cNvPr id="8" name="Θέση περιεχομένου 8" descr="Universidad de Alicante / Unviersitat d'Alacant">
            <a:hlinkClick r:id="rId6"/>
            <a:extLst>
              <a:ext uri="{FF2B5EF4-FFF2-40B4-BE49-F238E27FC236}">
                <a16:creationId xmlns:a16="http://schemas.microsoft.com/office/drawing/2014/main" id="{E67B6323-92F6-444A-814D-3DD7B66672CB}"/>
              </a:ext>
            </a:extLst>
          </p:cNvPr>
          <p:cNvPicPr>
            <a:picLocks/>
          </p:cNvPicPr>
          <p:nvPr/>
        </p:nvPicPr>
        <p:blipFill>
          <a:blip r:embed="rId7">
            <a:extLst>
              <a:ext uri="{28A0092B-C50C-407E-A947-70E740481C1C}">
                <a14:useLocalDpi xmlns:a14="http://schemas.microsoft.com/office/drawing/2010/main" val="0"/>
              </a:ext>
            </a:extLst>
          </a:blip>
          <a:stretch>
            <a:fillRect/>
          </a:stretch>
        </p:blipFill>
        <p:spPr bwMode="auto">
          <a:xfrm>
            <a:off x="5048452" y="4267831"/>
            <a:ext cx="6495847" cy="1347888"/>
          </a:xfrm>
          <a:prstGeom prst="rect">
            <a:avLst/>
          </a:prstGeom>
          <a:noFill/>
          <a:effectLst/>
        </p:spPr>
      </p:pic>
    </p:spTree>
    <p:extLst>
      <p:ext uri="{BB962C8B-B14F-4D97-AF65-F5344CB8AC3E}">
        <p14:creationId xmlns:p14="http://schemas.microsoft.com/office/powerpoint/2010/main" val="35656766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5FDB7-CB24-4CA6-88E3-196466A18CDC}"/>
              </a:ext>
            </a:extLst>
          </p:cNvPr>
          <p:cNvSpPr>
            <a:spLocks noGrp="1"/>
          </p:cNvSpPr>
          <p:nvPr>
            <p:ph type="title"/>
          </p:nvPr>
        </p:nvSpPr>
        <p:spPr/>
        <p:txBody>
          <a:bodyPr>
            <a:normAutofit/>
          </a:bodyPr>
          <a:lstStyle/>
          <a:p>
            <a:r>
              <a:rPr lang="en-US" sz="3200" b="1" kern="0" dirty="0">
                <a:latin typeface="Cambria" panose="02040503050406030204" pitchFamily="18" charset="0"/>
                <a:ea typeface="Times New Roman" panose="02020603050405020304" pitchFamily="18" charset="0"/>
                <a:cs typeface="Times New Roman" panose="02020603050405020304" pitchFamily="18" charset="0"/>
              </a:rPr>
              <a:t>Research methodology </a:t>
            </a:r>
            <a:endParaRPr lang="en-US" sz="4400" dirty="0"/>
          </a:p>
        </p:txBody>
      </p:sp>
      <p:sp>
        <p:nvSpPr>
          <p:cNvPr id="3" name="Content Placeholder 2">
            <a:extLst>
              <a:ext uri="{FF2B5EF4-FFF2-40B4-BE49-F238E27FC236}">
                <a16:creationId xmlns:a16="http://schemas.microsoft.com/office/drawing/2014/main" id="{8CE387DB-DFB2-41A6-A566-4787EC660F99}"/>
              </a:ext>
            </a:extLst>
          </p:cNvPr>
          <p:cNvSpPr>
            <a:spLocks noGrp="1"/>
          </p:cNvSpPr>
          <p:nvPr>
            <p:ph idx="1"/>
          </p:nvPr>
        </p:nvSpPr>
        <p:spPr/>
        <p:txBody>
          <a:bodyPr>
            <a:normAutofit/>
          </a:bodyPr>
          <a:lstStyle/>
          <a:p>
            <a:r>
              <a:rPr lang="en-US" sz="1800" b="1" dirty="0">
                <a:latin typeface="Cambria" panose="02040503050406030204" pitchFamily="18" charset="0"/>
                <a:cs typeface="Times New Roman" panose="02020603050405020304" pitchFamily="18" charset="0"/>
              </a:rPr>
              <a:t>Analysis of the research data</a:t>
            </a:r>
          </a:p>
          <a:p>
            <a:pPr lvl="1">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Statistical Package for Social Sciences software (SPSS)</a:t>
            </a:r>
          </a:p>
          <a:p>
            <a:pPr lvl="1">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descriptive and inferential statistics procedures </a:t>
            </a:r>
          </a:p>
          <a:p>
            <a:pPr lvl="1">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the results will be presented in the form of tables, graphics and written work</a:t>
            </a:r>
          </a:p>
          <a:p>
            <a:endParaRPr lang="en-US" sz="1800" b="1" dirty="0">
              <a:solidFill>
                <a:srgbClr val="365F91"/>
              </a:solidFill>
              <a:latin typeface="Calibri" panose="020F0502020204030204" pitchFamily="34" charset="0"/>
              <a:cs typeface="Arial" panose="020B0604020202020204" pitchFamily="34" charset="0"/>
            </a:endParaRPr>
          </a:p>
          <a:p>
            <a:r>
              <a:rPr lang="en-US" sz="1800" b="1" dirty="0">
                <a:latin typeface="Cambria" panose="02040503050406030204" pitchFamily="18" charset="0"/>
                <a:ea typeface="Times New Roman" panose="02020603050405020304" pitchFamily="18" charset="0"/>
                <a:cs typeface="Times New Roman" panose="02020603050405020304" pitchFamily="18" charset="0"/>
              </a:rPr>
              <a:t>Reliability and validity</a:t>
            </a:r>
          </a:p>
          <a:p>
            <a:pPr lvl="1">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Reliability refers to the consistency and accuracy of the results and their replicability in similar conditions</a:t>
            </a:r>
            <a:r>
              <a:rPr lang="en-US" sz="1598" b="1" dirty="0">
                <a:solidFill>
                  <a:srgbClr val="365F91"/>
                </a:solidFill>
                <a:latin typeface="Calibri" panose="020F0502020204030204" pitchFamily="34" charset="0"/>
                <a:ea typeface="Calibri" panose="020F0502020204030204" pitchFamily="34" charset="0"/>
                <a:cs typeface="Arial" panose="020B0604020202020204" pitchFamily="34" charset="0"/>
              </a:rPr>
              <a:t> - </a:t>
            </a:r>
            <a:r>
              <a:rPr lang="en-US" sz="1598" dirty="0">
                <a:latin typeface="Calibri" panose="020F0502020204030204" pitchFamily="34" charset="0"/>
                <a:ea typeface="Calibri" panose="020F0502020204030204" pitchFamily="34" charset="0"/>
                <a:cs typeface="Arial" panose="020B0604020202020204" pitchFamily="34" charset="0"/>
              </a:rPr>
              <a:t>for the present research reliability cannot be proven. </a:t>
            </a:r>
          </a:p>
          <a:p>
            <a:pPr lvl="1">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Validity assesses the suitability of the research tool and determines whether it measures what is supposed to be measuring</a:t>
            </a:r>
            <a:r>
              <a:rPr lang="en-US" sz="1598" b="1" dirty="0">
                <a:solidFill>
                  <a:srgbClr val="365F91"/>
                </a:solidFill>
                <a:latin typeface="Calibri" panose="020F0502020204030204" pitchFamily="34" charset="0"/>
                <a:ea typeface="Calibri" panose="020F0502020204030204" pitchFamily="34" charset="0"/>
                <a:cs typeface="Arial" panose="020B0604020202020204" pitchFamily="34" charset="0"/>
              </a:rPr>
              <a:t> - </a:t>
            </a:r>
            <a:r>
              <a:rPr lang="en-US" sz="1598" dirty="0">
                <a:latin typeface="Calibri" panose="020F0502020204030204" pitchFamily="34" charset="0"/>
                <a:ea typeface="Calibri" panose="020F0502020204030204" pitchFamily="34" charset="0"/>
                <a:cs typeface="Arial" panose="020B0604020202020204" pitchFamily="34" charset="0"/>
              </a:rPr>
              <a:t>Validity might be improved through careful sampling, appropriate instrument implementation and appropriate statistical analysis of the data </a:t>
            </a:r>
            <a:endParaRPr lang="en-US" sz="1598" b="1" dirty="0">
              <a:solidFill>
                <a:srgbClr val="365F91"/>
              </a:solidFill>
              <a:latin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174501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47A903-28EC-44C5-AC8D-DF499B4EDC07}"/>
              </a:ext>
            </a:extLst>
          </p:cNvPr>
          <p:cNvSpPr>
            <a:spLocks noGrp="1"/>
          </p:cNvSpPr>
          <p:nvPr>
            <p:ph type="title"/>
          </p:nvPr>
        </p:nvSpPr>
        <p:spPr>
          <a:xfrm>
            <a:off x="643855" y="1447800"/>
            <a:ext cx="3108626" cy="4572000"/>
          </a:xfrm>
        </p:spPr>
        <p:txBody>
          <a:bodyPr anchor="ctr">
            <a:normAutofit/>
          </a:bodyPr>
          <a:lstStyle/>
          <a:p>
            <a:r>
              <a:rPr lang="en-US" sz="3200" b="1" kern="0">
                <a:solidFill>
                  <a:srgbClr val="F2F2F2"/>
                </a:solidFill>
                <a:latin typeface="Cambria" panose="02040503050406030204" pitchFamily="18" charset="0"/>
                <a:ea typeface="Times New Roman" panose="02020603050405020304" pitchFamily="18" charset="0"/>
                <a:cs typeface="Times New Roman" panose="02020603050405020304" pitchFamily="18" charset="0"/>
              </a:rPr>
              <a:t>Timetable</a:t>
            </a:r>
            <a:endParaRPr lang="en-US" sz="3200">
              <a:solidFill>
                <a:srgbClr val="F2F2F2"/>
              </a:solidFill>
            </a:endParaRPr>
          </a:p>
        </p:txBody>
      </p:sp>
      <p:sp>
        <p:nvSpPr>
          <p:cNvPr id="18" name="Freeform: Shape 10">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20" name="Rectangle 19">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R"/>
          </a:p>
        </p:txBody>
      </p:sp>
      <p:graphicFrame>
        <p:nvGraphicFramePr>
          <p:cNvPr id="4" name="Content Placeholder 3">
            <a:extLst>
              <a:ext uri="{FF2B5EF4-FFF2-40B4-BE49-F238E27FC236}">
                <a16:creationId xmlns:a16="http://schemas.microsoft.com/office/drawing/2014/main" id="{54151E2B-B884-4F25-90D6-3D1AC39B1C3B}"/>
              </a:ext>
            </a:extLst>
          </p:cNvPr>
          <p:cNvGraphicFramePr>
            <a:graphicFrameLocks noGrp="1"/>
          </p:cNvGraphicFramePr>
          <p:nvPr>
            <p:ph idx="1"/>
            <p:extLst>
              <p:ext uri="{D42A27DB-BD31-4B8C-83A1-F6EECF244321}">
                <p14:modId xmlns:p14="http://schemas.microsoft.com/office/powerpoint/2010/main" val="3228767576"/>
              </p:ext>
            </p:extLst>
          </p:nvPr>
        </p:nvGraphicFramePr>
        <p:xfrm>
          <a:off x="5168439" y="1447800"/>
          <a:ext cx="6255673" cy="4775753"/>
        </p:xfrm>
        <a:graphic>
          <a:graphicData uri="http://schemas.openxmlformats.org/drawingml/2006/table">
            <a:tbl>
              <a:tblPr firstRow="1" firstCol="1" bandRow="1">
                <a:tableStyleId>{D7AC3CCA-C797-4891-BE02-D94E43425B78}</a:tableStyleId>
              </a:tblPr>
              <a:tblGrid>
                <a:gridCol w="686753">
                  <a:extLst>
                    <a:ext uri="{9D8B030D-6E8A-4147-A177-3AD203B41FA5}">
                      <a16:colId xmlns:a16="http://schemas.microsoft.com/office/drawing/2014/main" val="3643334192"/>
                    </a:ext>
                  </a:extLst>
                </a:gridCol>
                <a:gridCol w="1995453">
                  <a:extLst>
                    <a:ext uri="{9D8B030D-6E8A-4147-A177-3AD203B41FA5}">
                      <a16:colId xmlns:a16="http://schemas.microsoft.com/office/drawing/2014/main" val="3047673351"/>
                    </a:ext>
                  </a:extLst>
                </a:gridCol>
                <a:gridCol w="3573467">
                  <a:extLst>
                    <a:ext uri="{9D8B030D-6E8A-4147-A177-3AD203B41FA5}">
                      <a16:colId xmlns:a16="http://schemas.microsoft.com/office/drawing/2014/main" val="1843027987"/>
                    </a:ext>
                  </a:extLst>
                </a:gridCol>
              </a:tblGrid>
              <a:tr h="685811">
                <a:tc gridSpan="3">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1000" b="1" dirty="0">
                          <a:effectLst/>
                        </a:rPr>
                        <a:t>PhD Program "</a:t>
                      </a:r>
                      <a:r>
                        <a:rPr lang="en-US" sz="1000" b="1" dirty="0" err="1">
                          <a:effectLst/>
                        </a:rPr>
                        <a:t>Doctorado</a:t>
                      </a:r>
                      <a:r>
                        <a:rPr lang="en-US" sz="1000" b="1" dirty="0">
                          <a:effectLst/>
                        </a:rPr>
                        <a:t> </a:t>
                      </a:r>
                      <a:r>
                        <a:rPr lang="en-US" sz="1000" b="1" dirty="0" err="1">
                          <a:effectLst/>
                        </a:rPr>
                        <a:t>en</a:t>
                      </a:r>
                      <a:r>
                        <a:rPr lang="en-US" sz="1000" b="1" dirty="0">
                          <a:effectLst/>
                        </a:rPr>
                        <a:t> </a:t>
                      </a:r>
                      <a:r>
                        <a:rPr lang="en-US" sz="1000" b="1" dirty="0" err="1">
                          <a:effectLst/>
                        </a:rPr>
                        <a:t>transferencias</a:t>
                      </a:r>
                      <a:r>
                        <a:rPr lang="en-US" sz="1000" b="1" dirty="0">
                          <a:effectLst/>
                        </a:rPr>
                        <a:t> </a:t>
                      </a:r>
                      <a:r>
                        <a:rPr lang="en-US" sz="1000" b="1" dirty="0" err="1">
                          <a:effectLst/>
                        </a:rPr>
                        <a:t>Interculturales</a:t>
                      </a:r>
                      <a:r>
                        <a:rPr lang="en-US" sz="1000" b="1" dirty="0">
                          <a:effectLst/>
                        </a:rPr>
                        <a:t> e </a:t>
                      </a:r>
                      <a:r>
                        <a:rPr lang="en-US" sz="1000" b="1" dirty="0" err="1">
                          <a:effectLst/>
                        </a:rPr>
                        <a:t>historicas</a:t>
                      </a:r>
                      <a:r>
                        <a:rPr lang="en-US" sz="1000" b="1" dirty="0">
                          <a:effectLst/>
                        </a:rPr>
                        <a:t> </a:t>
                      </a:r>
                      <a:r>
                        <a:rPr lang="en-US" sz="1000" b="1" dirty="0" err="1">
                          <a:effectLst/>
                        </a:rPr>
                        <a:t>en</a:t>
                      </a:r>
                      <a:r>
                        <a:rPr lang="en-US" sz="1000" b="1" dirty="0">
                          <a:effectLst/>
                        </a:rPr>
                        <a:t> la </a:t>
                      </a:r>
                      <a:r>
                        <a:rPr lang="en-US" sz="1000" b="1" dirty="0" err="1">
                          <a:effectLst/>
                        </a:rPr>
                        <a:t>europa</a:t>
                      </a:r>
                      <a:r>
                        <a:rPr lang="en-US" sz="1000" b="1" dirty="0">
                          <a:effectLst/>
                        </a:rPr>
                        <a:t> </a:t>
                      </a:r>
                      <a:r>
                        <a:rPr lang="en-US" sz="1000" b="1" dirty="0" err="1">
                          <a:effectLst/>
                        </a:rPr>
                        <a:t>Medival</a:t>
                      </a:r>
                      <a:r>
                        <a:rPr lang="en-US" sz="1000" b="1" dirty="0">
                          <a:effectLst/>
                        </a:rPr>
                        <a:t> </a:t>
                      </a:r>
                      <a:r>
                        <a:rPr lang="en-US" sz="1000" b="1" dirty="0" err="1">
                          <a:effectLst/>
                        </a:rPr>
                        <a:t>Mediterranea</a:t>
                      </a:r>
                      <a:r>
                        <a:rPr lang="en-US" sz="1000" b="1" dirty="0">
                          <a:effectLst/>
                        </a:rPr>
                        <a:t>" </a:t>
                      </a:r>
                    </a:p>
                    <a:p>
                      <a:pPr marL="0" marR="0" lvl="0" indent="0" algn="ctr" defTabSz="914400" rtl="0" eaLnBrk="1" fontAlgn="auto" latinLnBrk="0" hangingPunct="1">
                        <a:lnSpc>
                          <a:spcPct val="150000"/>
                        </a:lnSpc>
                        <a:spcBef>
                          <a:spcPts val="0"/>
                        </a:spcBef>
                        <a:spcAft>
                          <a:spcPts val="0"/>
                        </a:spcAft>
                        <a:buClrTx/>
                        <a:buSzTx/>
                        <a:buFontTx/>
                        <a:buNone/>
                        <a:tabLst/>
                        <a:defRPr/>
                      </a:pPr>
                      <a:r>
                        <a:rPr lang="en-US" sz="1000" b="1" dirty="0">
                          <a:effectLst/>
                        </a:rPr>
                        <a:t>(March 2022- March 2025)</a:t>
                      </a:r>
                      <a:endParaRPr lang="en-US" sz="1000" b="1" dirty="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8472041"/>
                  </a:ext>
                </a:extLst>
              </a:tr>
              <a:tr h="228463">
                <a:tc>
                  <a:txBody>
                    <a:bodyPr/>
                    <a:lstStyle/>
                    <a:p>
                      <a:pPr marL="0" marR="0" algn="just">
                        <a:lnSpc>
                          <a:spcPct val="150000"/>
                        </a:lnSpc>
                        <a:spcBef>
                          <a:spcPts val="0"/>
                        </a:spcBef>
                        <a:spcAft>
                          <a:spcPts val="0"/>
                        </a:spcAft>
                      </a:pPr>
                      <a:r>
                        <a:rPr lang="en-US" sz="1000">
                          <a:effectLst/>
                        </a:rPr>
                        <a:t>Phases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Duration</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Activities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extLst>
                  <a:ext uri="{0D108BD9-81ED-4DB2-BD59-A6C34878D82A}">
                    <a16:rowId xmlns:a16="http://schemas.microsoft.com/office/drawing/2014/main" val="2456648605"/>
                  </a:ext>
                </a:extLst>
              </a:tr>
              <a:tr h="914485">
                <a:tc>
                  <a:txBody>
                    <a:bodyPr/>
                    <a:lstStyle/>
                    <a:p>
                      <a:pPr marL="0" marR="0" algn="just">
                        <a:lnSpc>
                          <a:spcPct val="150000"/>
                        </a:lnSpc>
                        <a:spcBef>
                          <a:spcPts val="0"/>
                        </a:spcBef>
                        <a:spcAft>
                          <a:spcPts val="0"/>
                        </a:spcAft>
                      </a:pPr>
                      <a:r>
                        <a:rPr lang="en-US" sz="1000">
                          <a:effectLst/>
                        </a:rPr>
                        <a:t>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March 2022 – December 2022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Literature Review. Learning descriptive and inferential statistics and SPSS. Consult with the supervisor about the literature review and the development of the questionnaire.  Create the questionnaire. Pilot the questionnaire.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extLst>
                  <a:ext uri="{0D108BD9-81ED-4DB2-BD59-A6C34878D82A}">
                    <a16:rowId xmlns:a16="http://schemas.microsoft.com/office/drawing/2014/main" val="1618106361"/>
                  </a:ext>
                </a:extLst>
              </a:tr>
              <a:tr h="1371833">
                <a:tc>
                  <a:txBody>
                    <a:bodyPr/>
                    <a:lstStyle/>
                    <a:p>
                      <a:pPr marL="0" marR="0" algn="just">
                        <a:lnSpc>
                          <a:spcPct val="150000"/>
                        </a:lnSpc>
                        <a:spcBef>
                          <a:spcPts val="0"/>
                        </a:spcBef>
                        <a:spcAft>
                          <a:spcPts val="0"/>
                        </a:spcAft>
                      </a:pPr>
                      <a:r>
                        <a:rPr lang="en-US" sz="1000">
                          <a:effectLst/>
                        </a:rPr>
                        <a:t>II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January - August 2023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Complete literature review. Modify if needed and finish questionnaire design. Distribute the questionnaire to the groups of learners and complete the primary data collection of the research. Further development of the research design. Continue learning descriptive and inferential statistics and SPSS.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extLst>
                  <a:ext uri="{0D108BD9-81ED-4DB2-BD59-A6C34878D82A}">
                    <a16:rowId xmlns:a16="http://schemas.microsoft.com/office/drawing/2014/main" val="920376866"/>
                  </a:ext>
                </a:extLst>
              </a:tr>
              <a:tr h="228463">
                <a:tc>
                  <a:txBody>
                    <a:bodyPr/>
                    <a:lstStyle/>
                    <a:p>
                      <a:pPr marL="0" marR="0" algn="just">
                        <a:lnSpc>
                          <a:spcPct val="150000"/>
                        </a:lnSpc>
                        <a:spcBef>
                          <a:spcPts val="0"/>
                        </a:spcBef>
                        <a:spcAft>
                          <a:spcPts val="0"/>
                        </a:spcAft>
                      </a:pPr>
                      <a:r>
                        <a:rPr lang="en-US" sz="1000">
                          <a:effectLst/>
                        </a:rPr>
                        <a:t>III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September–December 2023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Complete the analysis with SPSS of the primary data.</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extLst>
                  <a:ext uri="{0D108BD9-81ED-4DB2-BD59-A6C34878D82A}">
                    <a16:rowId xmlns:a16="http://schemas.microsoft.com/office/drawing/2014/main" val="3073933195"/>
                  </a:ext>
                </a:extLst>
              </a:tr>
              <a:tr h="914485">
                <a:tc>
                  <a:txBody>
                    <a:bodyPr/>
                    <a:lstStyle/>
                    <a:p>
                      <a:pPr marL="0" marR="0" algn="just">
                        <a:lnSpc>
                          <a:spcPct val="150000"/>
                        </a:lnSpc>
                        <a:spcBef>
                          <a:spcPts val="0"/>
                        </a:spcBef>
                        <a:spcAft>
                          <a:spcPts val="0"/>
                        </a:spcAft>
                      </a:pPr>
                      <a:r>
                        <a:rPr lang="en-US" sz="1000">
                          <a:effectLst/>
                        </a:rPr>
                        <a:t>IV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January 2024 – February 2025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Write the full report on the findings, including conclusions, implications and recommendations. Consult the finished research with the supervisor in order to make the last improvements.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extLst>
                  <a:ext uri="{0D108BD9-81ED-4DB2-BD59-A6C34878D82A}">
                    <a16:rowId xmlns:a16="http://schemas.microsoft.com/office/drawing/2014/main" val="2487422466"/>
                  </a:ext>
                </a:extLst>
              </a:tr>
              <a:tr h="228463">
                <a:tc>
                  <a:txBody>
                    <a:bodyPr/>
                    <a:lstStyle/>
                    <a:p>
                      <a:pPr marL="0" marR="0" algn="just">
                        <a:lnSpc>
                          <a:spcPct val="150000"/>
                        </a:lnSpc>
                        <a:spcBef>
                          <a:spcPts val="0"/>
                        </a:spcBef>
                        <a:spcAft>
                          <a:spcPts val="0"/>
                        </a:spcAft>
                      </a:pPr>
                      <a:r>
                        <a:rPr lang="en-US" sz="1000">
                          <a:effectLst/>
                        </a:rPr>
                        <a:t>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March 2025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tc>
                  <a:txBody>
                    <a:bodyPr/>
                    <a:lstStyle/>
                    <a:p>
                      <a:pPr marL="0" marR="0" algn="just">
                        <a:lnSpc>
                          <a:spcPct val="150000"/>
                        </a:lnSpc>
                        <a:spcBef>
                          <a:spcPts val="0"/>
                        </a:spcBef>
                        <a:spcAft>
                          <a:spcPts val="0"/>
                        </a:spcAft>
                      </a:pPr>
                      <a:r>
                        <a:rPr lang="en-US" sz="1000">
                          <a:effectLst/>
                        </a:rPr>
                        <a:t>Submit the dissertation</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40048" marR="40048" marT="0" marB="0"/>
                </a:tc>
                <a:extLst>
                  <a:ext uri="{0D108BD9-81ED-4DB2-BD59-A6C34878D82A}">
                    <a16:rowId xmlns:a16="http://schemas.microsoft.com/office/drawing/2014/main" val="3330071116"/>
                  </a:ext>
                </a:extLst>
              </a:tr>
            </a:tbl>
          </a:graphicData>
        </a:graphic>
      </p:graphicFrame>
    </p:spTree>
    <p:extLst>
      <p:ext uri="{BB962C8B-B14F-4D97-AF65-F5344CB8AC3E}">
        <p14:creationId xmlns:p14="http://schemas.microsoft.com/office/powerpoint/2010/main" val="904053839"/>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3D7BE-5CB4-3554-DE0F-A7B63C72685E}"/>
              </a:ext>
            </a:extLst>
          </p:cNvPr>
          <p:cNvSpPr>
            <a:spLocks noGrp="1"/>
          </p:cNvSpPr>
          <p:nvPr>
            <p:ph type="title"/>
          </p:nvPr>
        </p:nvSpPr>
        <p:spPr>
          <a:xfrm>
            <a:off x="3433350" y="210797"/>
            <a:ext cx="9905998" cy="1008401"/>
          </a:xfrm>
        </p:spPr>
        <p:txBody>
          <a:bodyPr/>
          <a:lstStyle/>
          <a:p>
            <a:r>
              <a:rPr lang="en-GR" dirty="0"/>
              <a:t>REFERENCES</a:t>
            </a:r>
          </a:p>
        </p:txBody>
      </p:sp>
      <p:sp>
        <p:nvSpPr>
          <p:cNvPr id="3" name="Content Placeholder 2">
            <a:extLst>
              <a:ext uri="{FF2B5EF4-FFF2-40B4-BE49-F238E27FC236}">
                <a16:creationId xmlns:a16="http://schemas.microsoft.com/office/drawing/2014/main" id="{2B6E5031-D24B-002E-0C2A-C719D248421D}"/>
              </a:ext>
            </a:extLst>
          </p:cNvPr>
          <p:cNvSpPr>
            <a:spLocks noGrp="1"/>
          </p:cNvSpPr>
          <p:nvPr>
            <p:ph idx="1"/>
          </p:nvPr>
        </p:nvSpPr>
        <p:spPr>
          <a:xfrm>
            <a:off x="856404" y="714997"/>
            <a:ext cx="9905999" cy="5932206"/>
          </a:xfrm>
        </p:spPr>
        <p:txBody>
          <a:bodyPr>
            <a:noAutofit/>
          </a:bodyPr>
          <a:lstStyle/>
          <a:p>
            <a:pPr marL="0" indent="0" algn="just">
              <a:lnSpc>
                <a:spcPts val="1200"/>
              </a:lnSpc>
              <a:spcAft>
                <a:spcPts val="1000"/>
              </a:spcAft>
              <a:buNone/>
            </a:pPr>
            <a:r>
              <a:rPr lang="en-US" sz="1200" dirty="0">
                <a:effectLst/>
                <a:latin typeface="Calibri" panose="020F0502020204030204" pitchFamily="34" charset="0"/>
                <a:ea typeface="Calibri" panose="020F0502020204030204" pitchFamily="34" charset="0"/>
                <a:cs typeface="Calibri" panose="020F0502020204030204" pitchFamily="34" charset="0"/>
              </a:rPr>
              <a:t> </a:t>
            </a:r>
            <a:endParaRPr lang="en-GR" sz="12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Abu-</a:t>
            </a:r>
            <a:r>
              <a:rPr lang="en-US" sz="1800" dirty="0" err="1">
                <a:effectLst/>
                <a:latin typeface="Calibri" panose="020F0502020204030204" pitchFamily="34" charset="0"/>
                <a:ea typeface="Calibri" panose="020F0502020204030204" pitchFamily="34" charset="0"/>
                <a:cs typeface="Calibri" panose="020F0502020204030204" pitchFamily="34" charset="0"/>
              </a:rPr>
              <a:t>Snoubar</a:t>
            </a:r>
            <a:r>
              <a:rPr lang="en-US" sz="1800" dirty="0">
                <a:effectLst/>
                <a:latin typeface="Calibri" panose="020F0502020204030204" pitchFamily="34" charset="0"/>
                <a:ea typeface="Calibri" panose="020F0502020204030204" pitchFamily="34" charset="0"/>
                <a:cs typeface="Calibri" panose="020F0502020204030204" pitchFamily="34" charset="0"/>
              </a:rPr>
              <a:t>, T. (2017) An Evaluation of EFL Students’ Attitudes Toward English Language Learning In Terms Of Several Variables. </a:t>
            </a:r>
            <a:r>
              <a:rPr lang="en-US" sz="1800" i="1" dirty="0">
                <a:effectLst/>
                <a:latin typeface="Calibri" panose="020F0502020204030204" pitchFamily="34" charset="0"/>
                <a:ea typeface="Calibri" panose="020F0502020204030204" pitchFamily="34" charset="0"/>
                <a:cs typeface="Calibri" panose="020F0502020204030204" pitchFamily="34" charset="0"/>
              </a:rPr>
              <a:t>International Journal of English Language Teaching</a:t>
            </a:r>
            <a:r>
              <a:rPr lang="en-US" sz="1800" dirty="0">
                <a:effectLst/>
                <a:latin typeface="Calibri" panose="020F0502020204030204" pitchFamily="34" charset="0"/>
                <a:ea typeface="Calibri" panose="020F0502020204030204" pitchFamily="34" charset="0"/>
                <a:cs typeface="Calibri" panose="020F0502020204030204" pitchFamily="34" charset="0"/>
              </a:rPr>
              <a:t> 5(6): 18-34    at https://</a:t>
            </a:r>
            <a:r>
              <a:rPr lang="en-US" sz="1800" dirty="0" err="1">
                <a:effectLst/>
                <a:latin typeface="Calibri" panose="020F0502020204030204" pitchFamily="34" charset="0"/>
                <a:ea typeface="Calibri" panose="020F0502020204030204" pitchFamily="34" charset="0"/>
                <a:cs typeface="Calibri" panose="020F0502020204030204" pitchFamily="34" charset="0"/>
              </a:rPr>
              <a:t>www.researchgate.net</a:t>
            </a:r>
            <a:r>
              <a:rPr lang="en-US" sz="1800" dirty="0">
                <a:effectLst/>
                <a:latin typeface="Calibri" panose="020F0502020204030204" pitchFamily="34" charset="0"/>
                <a:ea typeface="Calibri" panose="020F0502020204030204" pitchFamily="34" charset="0"/>
                <a:cs typeface="Calibri" panose="020F0502020204030204" pitchFamily="34" charset="0"/>
              </a:rPr>
              <a:t>/publication/320467751_An_Evaluation_of_EFL_Students'_Attitudes_toward_English_Language_Learning_In_Terms_of_Several_Variables </a:t>
            </a:r>
            <a:endParaRPr lang="en-GR"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Ahmed, S. (2015) Attitudes towards English Language Learning among EFL Learners at UMSKAL. </a:t>
            </a:r>
            <a:r>
              <a:rPr lang="en-US" sz="1800" i="1" dirty="0">
                <a:effectLst/>
                <a:latin typeface="Calibri" panose="020F0502020204030204" pitchFamily="34" charset="0"/>
                <a:ea typeface="Calibri" panose="020F0502020204030204" pitchFamily="34" charset="0"/>
                <a:cs typeface="Calibri" panose="020F0502020204030204" pitchFamily="34" charset="0"/>
              </a:rPr>
              <a:t>Journal of Education and Practice</a:t>
            </a:r>
            <a:r>
              <a:rPr lang="en-US" sz="1800" dirty="0">
                <a:effectLst/>
                <a:latin typeface="Calibri" panose="020F0502020204030204" pitchFamily="34" charset="0"/>
                <a:ea typeface="Calibri" panose="020F0502020204030204" pitchFamily="34" charset="0"/>
                <a:cs typeface="Calibri" panose="020F0502020204030204" pitchFamily="34" charset="0"/>
              </a:rPr>
              <a:t> 6(18): 6-16 at </a:t>
            </a:r>
            <a:r>
              <a:rPr lang="en-US" sz="1800" dirty="0" err="1">
                <a:effectLst/>
                <a:latin typeface="Calibri" panose="020F0502020204030204" pitchFamily="34" charset="0"/>
                <a:ea typeface="Calibri" panose="020F0502020204030204" pitchFamily="34" charset="0"/>
                <a:cs typeface="Calibri" panose="020F0502020204030204" pitchFamily="34" charset="0"/>
              </a:rPr>
              <a:t>www.iiste.org</a:t>
            </a: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GR"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Athanasiou</a:t>
            </a:r>
            <a:r>
              <a:rPr lang="el-GR"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A</a:t>
            </a:r>
            <a:r>
              <a:rPr lang="el-GR"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et all</a:t>
            </a:r>
            <a:r>
              <a:rPr lang="el-GR" sz="1800" dirty="0">
                <a:effectLst/>
                <a:latin typeface="Calibri" panose="020F0502020204030204" pitchFamily="34" charset="0"/>
                <a:ea typeface="Calibri" panose="020F0502020204030204" pitchFamily="34" charset="0"/>
                <a:cs typeface="Calibri" panose="020F0502020204030204" pitchFamily="34" charset="0"/>
              </a:rPr>
              <a:t> (2014) </a:t>
            </a:r>
            <a:r>
              <a:rPr lang="el-GR" sz="1800" i="1" dirty="0">
                <a:effectLst/>
                <a:latin typeface="Calibri" panose="020F0502020204030204" pitchFamily="34" charset="0"/>
                <a:ea typeface="Calibri" panose="020F0502020204030204" pitchFamily="34" charset="0"/>
                <a:cs typeface="Calibri" panose="020F0502020204030204" pitchFamily="34" charset="0"/>
              </a:rPr>
              <a:t>Εγχειρίδιο Προς Εκπαιδευτές Ενηλίκων - Βασικές Αρχές Διδασκαλίας Ενηλίκων Που Ανήκουν Σε Ευάλωτες Ομάδες Πληθυσμού.</a:t>
            </a:r>
            <a:r>
              <a:rPr lang="el-GR"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Π</a:t>
            </a:r>
            <a:r>
              <a:rPr lang="en-US" sz="1800" dirty="0">
                <a:effectLst/>
                <a:latin typeface="Calibri" panose="020F0502020204030204" pitchFamily="34" charset="0"/>
                <a:ea typeface="Calibri" panose="020F0502020204030204" pitchFamily="34" charset="0"/>
                <a:cs typeface="Calibri" panose="020F0502020204030204" pitchFamily="34" charset="0"/>
              </a:rPr>
              <a:t>α</a:t>
            </a:r>
            <a:r>
              <a:rPr lang="en-US" sz="1800" dirty="0" err="1">
                <a:effectLst/>
                <a:latin typeface="Calibri" panose="020F0502020204030204" pitchFamily="34" charset="0"/>
                <a:ea typeface="Calibri" panose="020F0502020204030204" pitchFamily="34" charset="0"/>
                <a:cs typeface="Calibri" panose="020F0502020204030204" pitchFamily="34" charset="0"/>
              </a:rPr>
              <a:t>νε</a:t>
            </a:r>
            <a:r>
              <a:rPr lang="en-US" sz="1800" dirty="0">
                <a:effectLst/>
                <a:latin typeface="Calibri" panose="020F0502020204030204" pitchFamily="34" charset="0"/>
                <a:ea typeface="Calibri" panose="020F0502020204030204" pitchFamily="34" charset="0"/>
                <a:cs typeface="Calibri" panose="020F0502020204030204" pitchFamily="34" charset="0"/>
              </a:rPr>
              <a:t>π</a:t>
            </a:r>
            <a:r>
              <a:rPr lang="en-US" sz="1800" dirty="0" err="1">
                <a:effectLst/>
                <a:latin typeface="Calibri" panose="020F0502020204030204" pitchFamily="34" charset="0"/>
                <a:ea typeface="Calibri" panose="020F0502020204030204" pitchFamily="34" charset="0"/>
                <a:cs typeface="Calibri" panose="020F0502020204030204" pitchFamily="34" charset="0"/>
              </a:rPr>
              <a:t>ιστήμιου</a:t>
            </a:r>
            <a:r>
              <a:rPr lang="en-US" sz="1800" dirty="0">
                <a:effectLst/>
                <a:latin typeface="Calibri" panose="020F0502020204030204" pitchFamily="34" charset="0"/>
                <a:ea typeface="Calibri" panose="020F0502020204030204" pitchFamily="34" charset="0"/>
                <a:cs typeface="Calibri" panose="020F0502020204030204" pitchFamily="34" charset="0"/>
              </a:rPr>
              <a:t> Frederick, 1-70 </a:t>
            </a:r>
            <a:endParaRPr lang="en-GR"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Burgess, T. (2001) </a:t>
            </a:r>
            <a:r>
              <a:rPr lang="en-US" sz="1800" i="1" dirty="0">
                <a:effectLst/>
                <a:latin typeface="Calibri" panose="020F0502020204030204" pitchFamily="34" charset="0"/>
                <a:ea typeface="Calibri" panose="020F0502020204030204" pitchFamily="34" charset="0"/>
                <a:cs typeface="Calibri" panose="020F0502020204030204" pitchFamily="34" charset="0"/>
              </a:rPr>
              <a:t>A general introduction to the design of questionnaires for survey research </a:t>
            </a:r>
            <a:r>
              <a:rPr lang="en-US" sz="1800" dirty="0">
                <a:effectLst/>
                <a:latin typeface="Calibri" panose="020F0502020204030204" pitchFamily="34" charset="0"/>
                <a:ea typeface="Calibri" panose="020F0502020204030204" pitchFamily="34" charset="0"/>
                <a:cs typeface="Calibri" panose="020F0502020204030204" pitchFamily="34" charset="0"/>
              </a:rPr>
              <a:t>1.1. University of Leeds, 1-27</a:t>
            </a:r>
            <a:endParaRPr lang="en-GR"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Creswell, J. (2015) </a:t>
            </a:r>
            <a:r>
              <a:rPr lang="en-US" sz="1800" i="1" dirty="0">
                <a:effectLst/>
                <a:latin typeface="Calibri" panose="020F0502020204030204" pitchFamily="34" charset="0"/>
                <a:ea typeface="Calibri" panose="020F0502020204030204" pitchFamily="34" charset="0"/>
                <a:cs typeface="Calibri" panose="020F0502020204030204" pitchFamily="34" charset="0"/>
              </a:rPr>
              <a:t>Educational research: Planning, conducting, and evaluating quantitative and qualitative research</a:t>
            </a:r>
            <a:r>
              <a:rPr lang="en-US" sz="1800" dirty="0">
                <a:effectLst/>
                <a:latin typeface="Calibri" panose="020F0502020204030204" pitchFamily="34" charset="0"/>
                <a:ea typeface="Calibri" panose="020F0502020204030204" pitchFamily="34" charset="0"/>
                <a:cs typeface="Calibri" panose="020F0502020204030204" pitchFamily="34" charset="0"/>
              </a:rPr>
              <a:t> (5th ed.). Boston, MA: Pearson </a:t>
            </a:r>
            <a:endParaRPr lang="en-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633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1ED8-58A5-48D2-345E-EAC096729188}"/>
              </a:ext>
            </a:extLst>
          </p:cNvPr>
          <p:cNvSpPr>
            <a:spLocks noGrp="1"/>
          </p:cNvSpPr>
          <p:nvPr>
            <p:ph type="title"/>
          </p:nvPr>
        </p:nvSpPr>
        <p:spPr/>
        <p:txBody>
          <a:bodyPr/>
          <a:lstStyle/>
          <a:p>
            <a:pPr algn="ctr"/>
            <a:r>
              <a:rPr lang="en-GR" dirty="0"/>
              <a:t>REFERENCES</a:t>
            </a:r>
          </a:p>
        </p:txBody>
      </p:sp>
      <p:sp>
        <p:nvSpPr>
          <p:cNvPr id="3" name="Content Placeholder 2">
            <a:extLst>
              <a:ext uri="{FF2B5EF4-FFF2-40B4-BE49-F238E27FC236}">
                <a16:creationId xmlns:a16="http://schemas.microsoft.com/office/drawing/2014/main" id="{AA8F6EE2-3698-0E07-6EE6-C420FAF19DAB}"/>
              </a:ext>
            </a:extLst>
          </p:cNvPr>
          <p:cNvSpPr>
            <a:spLocks noGrp="1"/>
          </p:cNvSpPr>
          <p:nvPr>
            <p:ph idx="1"/>
          </p:nvPr>
        </p:nvSpPr>
        <p:spPr/>
        <p:txBody>
          <a:bodyPr>
            <a:normAutofit/>
          </a:bodyPr>
          <a:lstStyle/>
          <a:p>
            <a:pPr>
              <a:spcAft>
                <a:spcPts val="1000"/>
              </a:spcAft>
            </a:pPr>
            <a:r>
              <a:rPr lang="en-US" sz="2000" dirty="0">
                <a:effectLst/>
                <a:latin typeface="Calibri" panose="020F0502020204030204" pitchFamily="34" charset="0"/>
                <a:ea typeface="Calibri" panose="020F0502020204030204" pitchFamily="34" charset="0"/>
                <a:cs typeface="Calibri" panose="020F0502020204030204" pitchFamily="34" charset="0"/>
              </a:rPr>
              <a:t>EAEA (2022), </a:t>
            </a:r>
            <a:r>
              <a:rPr lang="en-US" sz="2000" i="1" dirty="0">
                <a:effectLst/>
                <a:latin typeface="Calibri" panose="020F0502020204030204" pitchFamily="34" charset="0"/>
                <a:ea typeface="Calibri" panose="020F0502020204030204" pitchFamily="34" charset="0"/>
                <a:cs typeface="Calibri" panose="020F0502020204030204" pitchFamily="34" charset="0"/>
              </a:rPr>
              <a:t>European Association for the Education of Adults</a:t>
            </a:r>
            <a:r>
              <a:rPr lang="en-US" sz="2000" dirty="0">
                <a:effectLst/>
                <a:latin typeface="Calibri" panose="020F0502020204030204" pitchFamily="34" charset="0"/>
                <a:ea typeface="Calibri" panose="020F0502020204030204" pitchFamily="34" charset="0"/>
                <a:cs typeface="Calibri" panose="020F0502020204030204" pitchFamily="34" charset="0"/>
              </a:rPr>
              <a:t>, Available at: </a:t>
            </a:r>
            <a:r>
              <a:rPr lang="en-US" sz="2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https://eaea.org/our-work/projects3/lse-database-good-practice-public-second-chance-schools-public-adult-education-school/</a:t>
            </a:r>
            <a:r>
              <a:rPr lang="en-US" sz="2000" dirty="0">
                <a:effectLst/>
                <a:latin typeface="Calibri" panose="020F0502020204030204" pitchFamily="34" charset="0"/>
                <a:ea typeface="Calibri" panose="020F0502020204030204" pitchFamily="34" charset="0"/>
                <a:cs typeface="Calibri" panose="020F0502020204030204" pitchFamily="34" charset="0"/>
              </a:rPr>
              <a:t>. </a:t>
            </a:r>
            <a:endParaRPr lang="en-GR" sz="2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2000" dirty="0" err="1">
                <a:effectLst/>
                <a:latin typeface="Calibri" panose="020F0502020204030204" pitchFamily="34" charset="0"/>
                <a:ea typeface="Calibri" panose="020F0502020204030204" pitchFamily="34" charset="0"/>
                <a:cs typeface="Calibri" panose="020F0502020204030204" pitchFamily="34" charset="0"/>
              </a:rPr>
              <a:t>Kazantzi</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n-US" sz="2000" dirty="0" err="1">
                <a:effectLst/>
                <a:latin typeface="Calibri" panose="020F0502020204030204" pitchFamily="34" charset="0"/>
                <a:ea typeface="Calibri" panose="020F0502020204030204" pitchFamily="34" charset="0"/>
                <a:cs typeface="Calibri" panose="020F0502020204030204" pitchFamily="34" charset="0"/>
              </a:rPr>
              <a:t>Ε</a:t>
            </a:r>
            <a:r>
              <a:rPr lang="en-US" sz="2000" dirty="0">
                <a:effectLst/>
                <a:latin typeface="Calibri" panose="020F0502020204030204" pitchFamily="34" charset="0"/>
                <a:ea typeface="Calibri" panose="020F0502020204030204" pitchFamily="34" charset="0"/>
                <a:cs typeface="Calibri" panose="020F0502020204030204" pitchFamily="34" charset="0"/>
              </a:rPr>
              <a:t>. &amp; </a:t>
            </a:r>
            <a:r>
              <a:rPr lang="en-US" sz="2000" dirty="0" err="1">
                <a:effectLst/>
                <a:latin typeface="Calibri" panose="020F0502020204030204" pitchFamily="34" charset="0"/>
                <a:ea typeface="Calibri" panose="020F0502020204030204" pitchFamily="34" charset="0"/>
                <a:cs typeface="Calibri" panose="020F0502020204030204" pitchFamily="34" charset="0"/>
              </a:rPr>
              <a:t>Zafiri</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n-US" sz="2000" dirty="0" err="1">
                <a:effectLst/>
                <a:latin typeface="Calibri" panose="020F0502020204030204" pitchFamily="34" charset="0"/>
                <a:ea typeface="Calibri" panose="020F0502020204030204" pitchFamily="34" charset="0"/>
                <a:cs typeface="Calibri" panose="020F0502020204030204" pitchFamily="34" charset="0"/>
              </a:rPr>
              <a:t>Μ</a:t>
            </a:r>
            <a:r>
              <a:rPr lang="en-US" sz="2000" dirty="0">
                <a:effectLst/>
                <a:latin typeface="Calibri" panose="020F0502020204030204" pitchFamily="34" charset="0"/>
                <a:ea typeface="Calibri" panose="020F0502020204030204" pitchFamily="34" charset="0"/>
                <a:cs typeface="Calibri" panose="020F0502020204030204" pitchFamily="34" charset="0"/>
              </a:rPr>
              <a:t>. (2019) EFL at Greek Second Chance Schools: Examining the Learning Needs of Muslim Adult Learners. </a:t>
            </a:r>
            <a:r>
              <a:rPr lang="en-US" sz="2000" i="1" dirty="0">
                <a:effectLst/>
                <a:latin typeface="Calibri" panose="020F0502020204030204" pitchFamily="34" charset="0"/>
                <a:ea typeface="Calibri" panose="020F0502020204030204" pitchFamily="34" charset="0"/>
                <a:cs typeface="Calibri" panose="020F0502020204030204" pitchFamily="34" charset="0"/>
              </a:rPr>
              <a:t>World Journal of English Language</a:t>
            </a:r>
            <a:r>
              <a:rPr lang="en-US" sz="2000" dirty="0">
                <a:effectLst/>
                <a:latin typeface="Calibri" panose="020F0502020204030204" pitchFamily="34" charset="0"/>
                <a:ea typeface="Calibri" panose="020F0502020204030204" pitchFamily="34" charset="0"/>
                <a:cs typeface="Calibri" panose="020F0502020204030204" pitchFamily="34" charset="0"/>
              </a:rPr>
              <a:t> 9(2): 74-87 at http://</a:t>
            </a:r>
            <a:r>
              <a:rPr lang="en-US" sz="2000" dirty="0" err="1">
                <a:effectLst/>
                <a:latin typeface="Calibri" panose="020F0502020204030204" pitchFamily="34" charset="0"/>
                <a:ea typeface="Calibri" panose="020F0502020204030204" pitchFamily="34" charset="0"/>
                <a:cs typeface="Calibri" panose="020F0502020204030204" pitchFamily="34" charset="0"/>
              </a:rPr>
              <a:t>wjel.sciedupress.com</a:t>
            </a:r>
            <a:endParaRPr lang="en-GR" sz="2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2000" dirty="0">
                <a:effectLst/>
                <a:latin typeface="Calibri" panose="020F0502020204030204" pitchFamily="34" charset="0"/>
                <a:ea typeface="Calibri" panose="020F0502020204030204" pitchFamily="34" charset="0"/>
                <a:cs typeface="Calibri" panose="020F0502020204030204" pitchFamily="34" charset="0"/>
              </a:rPr>
              <a:t>Leung, W. (2001) How to design a questionnaire. </a:t>
            </a:r>
            <a:r>
              <a:rPr lang="en-US" sz="2000" i="1" dirty="0">
                <a:effectLst/>
                <a:latin typeface="Calibri" panose="020F0502020204030204" pitchFamily="34" charset="0"/>
                <a:ea typeface="Calibri" panose="020F0502020204030204" pitchFamily="34" charset="0"/>
                <a:cs typeface="Calibri" panose="020F0502020204030204" pitchFamily="34" charset="0"/>
              </a:rPr>
              <a:t>Student BMJ</a:t>
            </a:r>
            <a:r>
              <a:rPr lang="en-US" sz="2000" dirty="0">
                <a:effectLst/>
                <a:latin typeface="Calibri" panose="020F0502020204030204" pitchFamily="34" charset="0"/>
                <a:ea typeface="Calibri" panose="020F0502020204030204" pitchFamily="34" charset="0"/>
                <a:cs typeface="Calibri" panose="020F0502020204030204" pitchFamily="34" charset="0"/>
              </a:rPr>
              <a:t> 9: 187-189 </a:t>
            </a:r>
            <a:endParaRPr lang="en-GR" sz="2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2000" dirty="0">
                <a:effectLst/>
                <a:latin typeface="Calibri" panose="020F0502020204030204" pitchFamily="34" charset="0"/>
                <a:ea typeface="Calibri" panose="020F0502020204030204" pitchFamily="34" charset="0"/>
                <a:cs typeface="Calibri" panose="020F0502020204030204" pitchFamily="34" charset="0"/>
              </a:rPr>
              <a:t>MINISTRY OF EDUCATION, RESEARCH AND RELIGIOUS AFFAIRS. </a:t>
            </a:r>
            <a:r>
              <a:rPr lang="en-US" sz="2000" i="1" dirty="0">
                <a:effectLst/>
                <a:latin typeface="Calibri" panose="020F0502020204030204" pitchFamily="34" charset="0"/>
                <a:ea typeface="Calibri" panose="020F0502020204030204" pitchFamily="34" charset="0"/>
                <a:cs typeface="Calibri" panose="020F0502020204030204" pitchFamily="34" charset="0"/>
              </a:rPr>
              <a:t>Teaching of English per levels of competency. Government Gazette</a:t>
            </a:r>
            <a:r>
              <a:rPr lang="en-US" sz="2000" dirty="0">
                <a:effectLst/>
                <a:latin typeface="Calibri" panose="020F0502020204030204" pitchFamily="34" charset="0"/>
                <a:ea typeface="Calibri" panose="020F0502020204030204" pitchFamily="34" charset="0"/>
                <a:cs typeface="Calibri" panose="020F0502020204030204" pitchFamily="34" charset="0"/>
              </a:rPr>
              <a:t>, 2/2732. Athens: Greece. Available at: http://</a:t>
            </a:r>
            <a:r>
              <a:rPr lang="en-US" sz="2000" dirty="0" err="1">
                <a:effectLst/>
                <a:latin typeface="Calibri" panose="020F0502020204030204" pitchFamily="34" charset="0"/>
                <a:ea typeface="Calibri" panose="020F0502020204030204" pitchFamily="34" charset="0"/>
                <a:cs typeface="Calibri" panose="020F0502020204030204" pitchFamily="34" charset="0"/>
              </a:rPr>
              <a:t>www.minedu.gov.gr</a:t>
            </a:r>
            <a:r>
              <a:rPr lang="en-US" sz="2000" dirty="0">
                <a:effectLst/>
                <a:latin typeface="Calibri" panose="020F0502020204030204" pitchFamily="34" charset="0"/>
                <a:ea typeface="Calibri" panose="020F0502020204030204" pitchFamily="34" charset="0"/>
                <a:cs typeface="Calibri" panose="020F0502020204030204" pitchFamily="34" charset="0"/>
              </a:rPr>
              <a:t>/publications/docs2016/</a:t>
            </a:r>
            <a:r>
              <a:rPr lang="en-US" sz="2000" dirty="0" err="1">
                <a:effectLst/>
                <a:latin typeface="Calibri" panose="020F0502020204030204" pitchFamily="34" charset="0"/>
                <a:ea typeface="Calibri" panose="020F0502020204030204" pitchFamily="34" charset="0"/>
                <a:cs typeface="Calibri" panose="020F0502020204030204" pitchFamily="34" charset="0"/>
              </a:rPr>
              <a:t>aggliki.pdf</a:t>
            </a:r>
            <a:r>
              <a:rPr lang="en-US" sz="2000" dirty="0">
                <a:effectLst/>
                <a:latin typeface="Calibri" panose="020F0502020204030204" pitchFamily="34" charset="0"/>
                <a:ea typeface="Calibri" panose="020F0502020204030204" pitchFamily="34" charset="0"/>
                <a:cs typeface="Calibri" panose="020F0502020204030204" pitchFamily="34" charset="0"/>
              </a:rPr>
              <a:t>. </a:t>
            </a:r>
            <a:endParaRPr lang="en-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R" dirty="0"/>
          </a:p>
        </p:txBody>
      </p:sp>
    </p:spTree>
    <p:extLst>
      <p:ext uri="{BB962C8B-B14F-4D97-AF65-F5344CB8AC3E}">
        <p14:creationId xmlns:p14="http://schemas.microsoft.com/office/powerpoint/2010/main" val="1077594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7619D-6253-3D13-7509-47355942EAD7}"/>
              </a:ext>
            </a:extLst>
          </p:cNvPr>
          <p:cNvSpPr>
            <a:spLocks noGrp="1"/>
          </p:cNvSpPr>
          <p:nvPr>
            <p:ph type="title"/>
          </p:nvPr>
        </p:nvSpPr>
        <p:spPr/>
        <p:txBody>
          <a:bodyPr/>
          <a:lstStyle/>
          <a:p>
            <a:pPr algn="ctr"/>
            <a:r>
              <a:rPr lang="en-GR" dirty="0"/>
              <a:t>REFERENCES</a:t>
            </a:r>
          </a:p>
        </p:txBody>
      </p:sp>
      <p:sp>
        <p:nvSpPr>
          <p:cNvPr id="3" name="Content Placeholder 2">
            <a:extLst>
              <a:ext uri="{FF2B5EF4-FFF2-40B4-BE49-F238E27FC236}">
                <a16:creationId xmlns:a16="http://schemas.microsoft.com/office/drawing/2014/main" id="{18512B95-61B6-394B-206F-5B84CBE84D11}"/>
              </a:ext>
            </a:extLst>
          </p:cNvPr>
          <p:cNvSpPr>
            <a:spLocks noGrp="1"/>
          </p:cNvSpPr>
          <p:nvPr>
            <p:ph idx="1"/>
          </p:nvPr>
        </p:nvSpPr>
        <p:spPr/>
        <p:txBody>
          <a:bodyPr>
            <a:normAutofit fontScale="92500" lnSpcReduction="10000"/>
          </a:bodyPr>
          <a:lstStyle/>
          <a:p>
            <a:pPr>
              <a:spcAft>
                <a:spcPts val="1000"/>
              </a:spcAft>
            </a:pPr>
            <a:r>
              <a:rPr lang="en-US" sz="2000" dirty="0">
                <a:effectLst/>
                <a:latin typeface="Calibri" panose="020F0502020204030204" pitchFamily="34" charset="0"/>
                <a:ea typeface="Calibri" panose="020F0502020204030204" pitchFamily="34" charset="0"/>
                <a:cs typeface="Calibri" panose="020F0502020204030204" pitchFamily="34" charset="0"/>
              </a:rPr>
              <a:t>Sabah, A. &amp; Ibrahim, M. (2016) ESP Needs Analysis: A Case Study of PEH Students, University of Khartoum. </a:t>
            </a:r>
            <a:r>
              <a:rPr lang="en-US" sz="2000" i="1" dirty="0">
                <a:effectLst/>
                <a:latin typeface="Calibri" panose="020F0502020204030204" pitchFamily="34" charset="0"/>
                <a:ea typeface="Calibri" panose="020F0502020204030204" pitchFamily="34" charset="0"/>
                <a:cs typeface="Calibri" panose="020F0502020204030204" pitchFamily="34" charset="0"/>
              </a:rPr>
              <a:t>Sino-US English Teaching</a:t>
            </a:r>
            <a:r>
              <a:rPr lang="en-US" sz="2000" dirty="0">
                <a:effectLst/>
                <a:latin typeface="Calibri" panose="020F0502020204030204" pitchFamily="34" charset="0"/>
                <a:ea typeface="Calibri" panose="020F0502020204030204" pitchFamily="34" charset="0"/>
                <a:cs typeface="Calibri" panose="020F0502020204030204" pitchFamily="34" charset="0"/>
              </a:rPr>
              <a:t> 13(12): 905-923 at https://</a:t>
            </a:r>
            <a:r>
              <a:rPr lang="en-US" sz="2000" dirty="0" err="1">
                <a:effectLst/>
                <a:latin typeface="Calibri" panose="020F0502020204030204" pitchFamily="34" charset="0"/>
                <a:ea typeface="Calibri" panose="020F0502020204030204" pitchFamily="34" charset="0"/>
                <a:cs typeface="Calibri" panose="020F0502020204030204" pitchFamily="34" charset="0"/>
              </a:rPr>
              <a:t>www.researchgate.net</a:t>
            </a:r>
            <a:r>
              <a:rPr lang="en-US" sz="2000" dirty="0">
                <a:effectLst/>
                <a:latin typeface="Calibri" panose="020F0502020204030204" pitchFamily="34" charset="0"/>
                <a:ea typeface="Calibri" panose="020F0502020204030204" pitchFamily="34" charset="0"/>
                <a:cs typeface="Calibri" panose="020F0502020204030204" pitchFamily="34" charset="0"/>
              </a:rPr>
              <a:t>/publication/311972551_ESP_Needs_Analysis_A_Case_Study_of_PEH_Students_University_of_Khartoum </a:t>
            </a:r>
            <a:endParaRPr lang="en-GR" sz="2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2000" dirty="0" err="1">
                <a:effectLst/>
                <a:latin typeface="Calibri" panose="020F0502020204030204" pitchFamily="34" charset="0"/>
                <a:ea typeface="Calibri" panose="020F0502020204030204" pitchFamily="34" charset="0"/>
                <a:cs typeface="Calibri" panose="020F0502020204030204" pitchFamily="34" charset="0"/>
              </a:rPr>
              <a:t>Tipas</a:t>
            </a:r>
            <a:r>
              <a:rPr lang="en-US" sz="2000" dirty="0">
                <a:effectLst/>
                <a:latin typeface="Calibri" panose="020F0502020204030204" pitchFamily="34" charset="0"/>
                <a:ea typeface="Calibri" panose="020F0502020204030204" pitchFamily="34" charset="0"/>
                <a:cs typeface="Calibri" panose="020F0502020204030204" pitchFamily="34" charset="0"/>
              </a:rPr>
              <a:t> et all</a:t>
            </a:r>
            <a:r>
              <a:rPr lang="el-GR" sz="2000" dirty="0">
                <a:effectLst/>
                <a:latin typeface="Calibri" panose="020F0502020204030204" pitchFamily="34" charset="0"/>
                <a:ea typeface="Calibri" panose="020F0502020204030204" pitchFamily="34" charset="0"/>
                <a:cs typeface="Calibri" panose="020F0502020204030204" pitchFamily="34" charset="0"/>
              </a:rPr>
              <a:t> (2014) </a:t>
            </a:r>
            <a:r>
              <a:rPr lang="el-GR" sz="2000" i="1" dirty="0">
                <a:effectLst/>
                <a:latin typeface="Calibri" panose="020F0502020204030204" pitchFamily="34" charset="0"/>
                <a:ea typeface="Calibri" panose="020F0502020204030204" pitchFamily="34" charset="0"/>
                <a:cs typeface="Calibri" panose="020F0502020204030204" pitchFamily="34" charset="0"/>
              </a:rPr>
              <a:t>ΠΙΣΤΟΠΟΙΗΣΗ ΕΚΠΑΙΔΕΥΤΙΚΗΣ ΕΠΑΡΚΕΙΑΣ - Εκπαιδευτών Ενηλίκων της Μη Τυπικής Εκπαίδευσης</a:t>
            </a:r>
            <a:r>
              <a:rPr lang="el-GR" sz="2000" dirty="0">
                <a:effectLst/>
                <a:latin typeface="Calibri" panose="020F0502020204030204" pitchFamily="34" charset="0"/>
                <a:ea typeface="Calibri" panose="020F0502020204030204" pitchFamily="34" charset="0"/>
                <a:cs typeface="Calibri" panose="020F0502020204030204" pitchFamily="34" charset="0"/>
              </a:rPr>
              <a:t>. Υπουργείο Εργασίας, Κοινωνικής Ασφάλισης Και Πρόνοιας </a:t>
            </a:r>
            <a:r>
              <a:rPr lang="en-US" sz="2000" dirty="0">
                <a:effectLst/>
                <a:latin typeface="Calibri" panose="020F0502020204030204" pitchFamily="34" charset="0"/>
                <a:ea typeface="Calibri" panose="020F0502020204030204" pitchFamily="34" charset="0"/>
                <a:cs typeface="Calibri" panose="020F0502020204030204" pitchFamily="34" charset="0"/>
              </a:rPr>
              <a:t>at www</a:t>
            </a:r>
            <a:r>
              <a:rPr lang="el-GR" sz="2000" dirty="0">
                <a:effectLst/>
                <a:latin typeface="Calibri" panose="020F0502020204030204" pitchFamily="34" charset="0"/>
                <a:ea typeface="Calibri" panose="020F0502020204030204" pitchFamily="34" charset="0"/>
                <a:cs typeface="Calibri" panose="020F0502020204030204" pitchFamily="34" charset="0"/>
              </a:rPr>
              <a:t>.</a:t>
            </a:r>
            <a:r>
              <a:rPr lang="en-US" sz="2000" dirty="0" err="1">
                <a:effectLst/>
                <a:latin typeface="Calibri" panose="020F0502020204030204" pitchFamily="34" charset="0"/>
                <a:ea typeface="Calibri" panose="020F0502020204030204" pitchFamily="34" charset="0"/>
                <a:cs typeface="Calibri" panose="020F0502020204030204" pitchFamily="34" charset="0"/>
              </a:rPr>
              <a:t>eoppep</a:t>
            </a:r>
            <a:r>
              <a:rPr lang="el-GR" sz="2000" dirty="0">
                <a:effectLst/>
                <a:latin typeface="Calibri" panose="020F0502020204030204" pitchFamily="34" charset="0"/>
                <a:ea typeface="Calibri" panose="020F0502020204030204" pitchFamily="34" charset="0"/>
                <a:cs typeface="Calibri" panose="020F0502020204030204" pitchFamily="34" charset="0"/>
              </a:rPr>
              <a:t>.</a:t>
            </a:r>
            <a:r>
              <a:rPr lang="en-US" sz="2000" dirty="0">
                <a:effectLst/>
                <a:latin typeface="Calibri" panose="020F0502020204030204" pitchFamily="34" charset="0"/>
                <a:ea typeface="Calibri" panose="020F0502020204030204" pitchFamily="34" charset="0"/>
                <a:cs typeface="Calibri" panose="020F0502020204030204" pitchFamily="34" charset="0"/>
              </a:rPr>
              <a:t>gr </a:t>
            </a:r>
            <a:endParaRPr lang="en-GR" sz="2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US" sz="2000" dirty="0" err="1">
                <a:effectLst/>
                <a:latin typeface="Calibri" panose="020F0502020204030204" pitchFamily="34" charset="0"/>
                <a:ea typeface="Calibri" panose="020F0502020204030204" pitchFamily="34" charset="0"/>
                <a:cs typeface="Calibri" panose="020F0502020204030204" pitchFamily="34" charset="0"/>
              </a:rPr>
              <a:t>Tzotzou</a:t>
            </a:r>
            <a:r>
              <a:rPr lang="en-US" sz="2000" dirty="0">
                <a:effectLst/>
                <a:latin typeface="Calibri" panose="020F0502020204030204" pitchFamily="34" charset="0"/>
                <a:ea typeface="Calibri" panose="020F0502020204030204" pitchFamily="34" charset="0"/>
                <a:cs typeface="Calibri" panose="020F0502020204030204" pitchFamily="34" charset="0"/>
              </a:rPr>
              <a:t>, M. (2014) Designing and administering a needs analysis survey to primary school learners about EFL learning: A case study. </a:t>
            </a:r>
            <a:r>
              <a:rPr lang="en-US" sz="2000" i="1" dirty="0">
                <a:effectLst/>
                <a:latin typeface="Calibri" panose="020F0502020204030204" pitchFamily="34" charset="0"/>
                <a:ea typeface="Calibri" panose="020F0502020204030204" pitchFamily="34" charset="0"/>
                <a:cs typeface="Calibri" panose="020F0502020204030204" pitchFamily="34" charset="0"/>
              </a:rPr>
              <a:t>Preschool &amp; Primary Education</a:t>
            </a:r>
            <a:r>
              <a:rPr lang="en-US" sz="2000" dirty="0">
                <a:effectLst/>
                <a:latin typeface="Calibri" panose="020F0502020204030204" pitchFamily="34" charset="0"/>
                <a:ea typeface="Calibri" panose="020F0502020204030204" pitchFamily="34" charset="0"/>
                <a:cs typeface="Calibri" panose="020F0502020204030204" pitchFamily="34" charset="0"/>
              </a:rPr>
              <a:t> 2(1): 59-82 at https://</a:t>
            </a:r>
            <a:r>
              <a:rPr lang="en-US" sz="2000" dirty="0" err="1">
                <a:effectLst/>
                <a:latin typeface="Calibri" panose="020F0502020204030204" pitchFamily="34" charset="0"/>
                <a:ea typeface="Calibri" panose="020F0502020204030204" pitchFamily="34" charset="0"/>
                <a:cs typeface="Calibri" panose="020F0502020204030204" pitchFamily="34" charset="0"/>
              </a:rPr>
              <a:t>www.researchgate.net</a:t>
            </a:r>
            <a:r>
              <a:rPr lang="en-US" sz="2000" dirty="0">
                <a:effectLst/>
                <a:latin typeface="Calibri" panose="020F0502020204030204" pitchFamily="34" charset="0"/>
                <a:ea typeface="Calibri" panose="020F0502020204030204" pitchFamily="34" charset="0"/>
                <a:cs typeface="Calibri" panose="020F0502020204030204" pitchFamily="34" charset="0"/>
              </a:rPr>
              <a:t>/publication/268811602_Designing_and_Administering_a_Needs_Analysis_Survey_to_Primary_School_Learners_about_EFL_learning_a_Case_Study  </a:t>
            </a:r>
            <a:endParaRPr lang="en-GR" dirty="0"/>
          </a:p>
          <a:p>
            <a:endParaRPr lang="en-GR" dirty="0"/>
          </a:p>
        </p:txBody>
      </p:sp>
    </p:spTree>
    <p:extLst>
      <p:ext uri="{BB962C8B-B14F-4D97-AF65-F5344CB8AC3E}">
        <p14:creationId xmlns:p14="http://schemas.microsoft.com/office/powerpoint/2010/main" val="1507616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A634-812F-4202-7293-521D780D4DE8}"/>
              </a:ext>
            </a:extLst>
          </p:cNvPr>
          <p:cNvSpPr>
            <a:spLocks noGrp="1"/>
          </p:cNvSpPr>
          <p:nvPr>
            <p:ph type="title"/>
          </p:nvPr>
        </p:nvSpPr>
        <p:spPr>
          <a:xfrm>
            <a:off x="1594104" y="2264675"/>
            <a:ext cx="9906000" cy="1382153"/>
          </a:xfrm>
        </p:spPr>
        <p:txBody>
          <a:bodyPr>
            <a:normAutofit/>
          </a:bodyPr>
          <a:lstStyle/>
          <a:p>
            <a:r>
              <a:rPr lang="en-GB" sz="4000" b="1" dirty="0"/>
              <a:t>T</a:t>
            </a:r>
            <a:r>
              <a:rPr lang="en-GR" sz="4000" b="1" dirty="0"/>
              <a:t>hank you for your attention !!!</a:t>
            </a:r>
          </a:p>
        </p:txBody>
      </p:sp>
    </p:spTree>
    <p:extLst>
      <p:ext uri="{BB962C8B-B14F-4D97-AF65-F5344CB8AC3E}">
        <p14:creationId xmlns:p14="http://schemas.microsoft.com/office/powerpoint/2010/main" val="128541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0971A-1AC9-C082-AE75-6CE7A79D1674}"/>
              </a:ext>
            </a:extLst>
          </p:cNvPr>
          <p:cNvSpPr>
            <a:spLocks noGrp="1"/>
          </p:cNvSpPr>
          <p:nvPr>
            <p:ph type="title"/>
          </p:nvPr>
        </p:nvSpPr>
        <p:spPr>
          <a:xfrm>
            <a:off x="1143000" y="387107"/>
            <a:ext cx="9906000" cy="1382153"/>
          </a:xfrm>
        </p:spPr>
        <p:txBody>
          <a:bodyPr>
            <a:normAutofit/>
          </a:bodyPr>
          <a:lstStyle/>
          <a:p>
            <a:r>
              <a:rPr lang="en-GB" sz="3200" b="1" kern="0" dirty="0">
                <a:latin typeface="Cambria" panose="02040503050406030204" pitchFamily="18" charset="0"/>
                <a:cs typeface="Times New Roman" panose="02020603050405020304" pitchFamily="18" charset="0"/>
              </a:rPr>
              <a:t>F</a:t>
            </a:r>
            <a:r>
              <a:rPr lang="en-GR" sz="3200" b="1" kern="0" dirty="0">
                <a:latin typeface="Cambria" panose="02040503050406030204" pitchFamily="18" charset="0"/>
                <a:cs typeface="Times New Roman" panose="02020603050405020304" pitchFamily="18" charset="0"/>
              </a:rPr>
              <a:t>ew words about myself </a:t>
            </a:r>
          </a:p>
        </p:txBody>
      </p:sp>
      <p:sp>
        <p:nvSpPr>
          <p:cNvPr id="4" name="TextBox 3">
            <a:extLst>
              <a:ext uri="{FF2B5EF4-FFF2-40B4-BE49-F238E27FC236}">
                <a16:creationId xmlns:a16="http://schemas.microsoft.com/office/drawing/2014/main" id="{F09669F2-7E99-2F5A-9250-6BD764D19D59}"/>
              </a:ext>
            </a:extLst>
          </p:cNvPr>
          <p:cNvSpPr txBox="1"/>
          <p:nvPr/>
        </p:nvSpPr>
        <p:spPr>
          <a:xfrm>
            <a:off x="1499616" y="2256940"/>
            <a:ext cx="8839200" cy="1815882"/>
          </a:xfrm>
          <a:prstGeom prst="rect">
            <a:avLst/>
          </a:prstGeom>
          <a:noFill/>
        </p:spPr>
        <p:txBody>
          <a:bodyPr wrap="square" rtlCol="0">
            <a:spAutoFit/>
          </a:bodyPr>
          <a:lstStyle/>
          <a:p>
            <a:pPr marL="342900" indent="-342900">
              <a:buFont typeface="Wingdings" pitchFamily="2" charset="2"/>
              <a:buChar char="Ø"/>
            </a:pPr>
            <a:r>
              <a:rPr lang="en-GR" sz="2800" dirty="0"/>
              <a:t>Academic background </a:t>
            </a:r>
          </a:p>
          <a:p>
            <a:pPr marL="342900" indent="-342900">
              <a:buFont typeface="Wingdings" pitchFamily="2" charset="2"/>
              <a:buChar char="Ø"/>
            </a:pPr>
            <a:endParaRPr lang="en-GR" sz="2800" dirty="0"/>
          </a:p>
          <a:p>
            <a:endParaRPr lang="en-GR" sz="2800" dirty="0"/>
          </a:p>
          <a:p>
            <a:pPr marL="342900" indent="-342900">
              <a:buFont typeface="Wingdings" pitchFamily="2" charset="2"/>
              <a:buChar char="Ø"/>
            </a:pPr>
            <a:r>
              <a:rPr lang="en-GR" sz="2800" dirty="0"/>
              <a:t>Proffesional background </a:t>
            </a:r>
          </a:p>
        </p:txBody>
      </p:sp>
    </p:spTree>
    <p:extLst>
      <p:ext uri="{BB962C8B-B14F-4D97-AF65-F5344CB8AC3E}">
        <p14:creationId xmlns:p14="http://schemas.microsoft.com/office/powerpoint/2010/main" val="241708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AB391-C0A1-4D7C-AF03-FBFB22786FEB}"/>
              </a:ext>
            </a:extLst>
          </p:cNvPr>
          <p:cNvSpPr>
            <a:spLocks noGrp="1"/>
          </p:cNvSpPr>
          <p:nvPr>
            <p:ph type="title"/>
          </p:nvPr>
        </p:nvSpPr>
        <p:spPr/>
        <p:txBody>
          <a:bodyPr>
            <a:normAutofit/>
          </a:bodyPr>
          <a:lstStyle/>
          <a:p>
            <a:r>
              <a:rPr lang="en-US" sz="3200" b="1" kern="0" dirty="0">
                <a:latin typeface="Cambria" panose="02040503050406030204" pitchFamily="18" charset="0"/>
                <a:ea typeface="Times New Roman" panose="02020603050405020304" pitchFamily="18" charset="0"/>
                <a:cs typeface="Times New Roman" panose="02020603050405020304" pitchFamily="18" charset="0"/>
              </a:rPr>
              <a:t>CONTEXT AND PURPOSE OF THE RESEARCH</a:t>
            </a:r>
            <a:endParaRPr lang="en-US" sz="6600" dirty="0"/>
          </a:p>
        </p:txBody>
      </p:sp>
      <p:sp>
        <p:nvSpPr>
          <p:cNvPr id="3" name="Content Placeholder 2">
            <a:extLst>
              <a:ext uri="{FF2B5EF4-FFF2-40B4-BE49-F238E27FC236}">
                <a16:creationId xmlns:a16="http://schemas.microsoft.com/office/drawing/2014/main" id="{C5CDA2CC-1353-49A8-87EB-F52E1929BEF3}"/>
              </a:ext>
            </a:extLst>
          </p:cNvPr>
          <p:cNvSpPr>
            <a:spLocks noGrp="1"/>
          </p:cNvSpPr>
          <p:nvPr>
            <p:ph idx="1"/>
          </p:nvPr>
        </p:nvSpPr>
        <p:spPr>
          <a:xfrm>
            <a:off x="1143000" y="1783973"/>
            <a:ext cx="9906000" cy="4024425"/>
          </a:xfrm>
        </p:spPr>
        <p:txBody>
          <a:bodyPr>
            <a:normAutofit lnSpcReduction="10000"/>
          </a:bodyPr>
          <a:lstStyle/>
          <a:p>
            <a:r>
              <a:rPr lang="en-US" sz="2002" b="1" dirty="0">
                <a:latin typeface="Calibri" panose="020F0502020204030204" pitchFamily="34" charset="0"/>
                <a:ea typeface="Calibri" panose="020F0502020204030204" pitchFamily="34" charset="0"/>
                <a:cs typeface="Arial" panose="020B0604020202020204" pitchFamily="34" charset="0"/>
              </a:rPr>
              <a:t>Context of the research: </a:t>
            </a:r>
          </a:p>
          <a:p>
            <a:pPr lvl="2">
              <a:buFont typeface="Wingdings" panose="05000000000000000000" pitchFamily="2" charset="2"/>
              <a:buChar char="Ø"/>
            </a:pPr>
            <a:r>
              <a:rPr lang="en-US" dirty="0">
                <a:effectLst/>
                <a:latin typeface="Calibri" panose="020F0502020204030204" pitchFamily="34" charset="0"/>
                <a:ea typeface="Calibri" panose="020F0502020204030204" pitchFamily="34" charset="0"/>
                <a:cs typeface="Arial" panose="020B0604020202020204" pitchFamily="34" charset="0"/>
              </a:rPr>
              <a:t>TEFL (Teaching English as a Foreign Language) to adults </a:t>
            </a:r>
            <a:r>
              <a:rPr lang="en-US" sz="1598" dirty="0">
                <a:latin typeface="Calibri" panose="020F0502020204030204" pitchFamily="34" charset="0"/>
                <a:ea typeface="Calibri" panose="020F0502020204030204" pitchFamily="34" charset="0"/>
                <a:cs typeface="Arial" panose="020B0604020202020204" pitchFamily="34" charset="0"/>
              </a:rPr>
              <a:t> </a:t>
            </a:r>
            <a:r>
              <a:rPr lang="en-US" dirty="0">
                <a:latin typeface="Calibri" panose="020F0502020204030204" pitchFamily="34" charset="0"/>
                <a:cs typeface="Arial" panose="020B0604020202020204" pitchFamily="34" charset="0"/>
              </a:rPr>
              <a:t>in the context of continuous education during difficult times </a:t>
            </a:r>
            <a:br>
              <a:rPr lang="en-US" dirty="0">
                <a:latin typeface="Calibri" panose="020F0502020204030204" pitchFamily="34" charset="0"/>
                <a:cs typeface="Arial" panose="020B0604020202020204" pitchFamily="34" charset="0"/>
              </a:rPr>
            </a:br>
            <a:endParaRPr lang="en-US" sz="1598" dirty="0">
              <a:latin typeface="Calibri" panose="020F0502020204030204" pitchFamily="34" charset="0"/>
              <a:ea typeface="Calibri" panose="020F0502020204030204" pitchFamily="34" charset="0"/>
              <a:cs typeface="Arial" panose="020B0604020202020204" pitchFamily="34" charset="0"/>
            </a:endParaRPr>
          </a:p>
          <a:p>
            <a:pPr lvl="2">
              <a:buFont typeface="Wingdings" panose="05000000000000000000" pitchFamily="2" charset="2"/>
              <a:buChar char="Ø"/>
            </a:pPr>
            <a:r>
              <a:rPr lang="en-US" dirty="0">
                <a:latin typeface="Calibri" panose="020F0502020204030204" pitchFamily="34" charset="0"/>
                <a:cs typeface="Arial" panose="020B0604020202020204" pitchFamily="34" charset="0"/>
              </a:rPr>
              <a:t>Adapt the teaching methods and design materials according to the curriculum guidelines and to the unique characteristics of the specific group of learners </a:t>
            </a:r>
          </a:p>
          <a:p>
            <a:r>
              <a:rPr lang="en-US" sz="2002" b="1" dirty="0">
                <a:latin typeface="Calibri" panose="020F0502020204030204" pitchFamily="34" charset="0"/>
                <a:ea typeface="Calibri" panose="020F0502020204030204" pitchFamily="34" charset="0"/>
                <a:cs typeface="Arial" panose="020B0604020202020204" pitchFamily="34" charset="0"/>
              </a:rPr>
              <a:t>Purpose of the research: </a:t>
            </a:r>
          </a:p>
          <a:p>
            <a:pPr lvl="2">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to discover the </a:t>
            </a:r>
            <a:r>
              <a:rPr lang="en-US" sz="1598" b="1" dirty="0">
                <a:latin typeface="Calibri" panose="020F0502020204030204" pitchFamily="34" charset="0"/>
                <a:ea typeface="Calibri" panose="020F0502020204030204" pitchFamily="34" charset="0"/>
                <a:cs typeface="Arial" panose="020B0604020202020204" pitchFamily="34" charset="0"/>
              </a:rPr>
              <a:t>English as a Foreign Language (EFL) learning needs </a:t>
            </a:r>
            <a:r>
              <a:rPr lang="en-US" sz="1598" dirty="0">
                <a:latin typeface="Calibri" panose="020F0502020204030204" pitchFamily="34" charset="0"/>
                <a:ea typeface="Calibri" panose="020F0502020204030204" pitchFamily="34" charset="0"/>
                <a:cs typeface="Arial" panose="020B0604020202020204" pitchFamily="34" charset="0"/>
              </a:rPr>
              <a:t>of adults who attend courses in Greece and other European countries during the process of continuous education and lifelong learning in multicultural societies affected by crises (e.g. the Covid-19 crisis, the humanitarian crisis provoked by the war in Ukraine)</a:t>
            </a:r>
          </a:p>
          <a:p>
            <a:pPr lvl="2">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to examine how the role of adult educators that teach English language courses changed because of different world-wide crises(e.g. the Covid-19 pandemic crisis, the humanitarian crisis provoked by the war in Ukraine) </a:t>
            </a:r>
          </a:p>
        </p:txBody>
      </p:sp>
    </p:spTree>
    <p:extLst>
      <p:ext uri="{BB962C8B-B14F-4D97-AF65-F5344CB8AC3E}">
        <p14:creationId xmlns:p14="http://schemas.microsoft.com/office/powerpoint/2010/main" val="2276404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780CD-1553-4F39-BE81-448A0F185662}"/>
              </a:ext>
            </a:extLst>
          </p:cNvPr>
          <p:cNvSpPr>
            <a:spLocks noGrp="1"/>
          </p:cNvSpPr>
          <p:nvPr>
            <p:ph type="title"/>
          </p:nvPr>
        </p:nvSpPr>
        <p:spPr/>
        <p:txBody>
          <a:bodyPr>
            <a:normAutofit/>
          </a:bodyPr>
          <a:lstStyle/>
          <a:p>
            <a:r>
              <a:rPr lang="en-US" sz="3200" b="1" kern="0" dirty="0">
                <a:latin typeface="Cambria" panose="02040503050406030204" pitchFamily="18" charset="0"/>
                <a:ea typeface="Times New Roman" panose="02020603050405020304" pitchFamily="18" charset="0"/>
                <a:cs typeface="Times New Roman" panose="02020603050405020304" pitchFamily="18" charset="0"/>
              </a:rPr>
              <a:t>Theoretical and conceptual framework </a:t>
            </a:r>
            <a:endParaRPr lang="en-US" sz="6600" dirty="0"/>
          </a:p>
        </p:txBody>
      </p:sp>
      <p:sp>
        <p:nvSpPr>
          <p:cNvPr id="3" name="Content Placeholder 2">
            <a:extLst>
              <a:ext uri="{FF2B5EF4-FFF2-40B4-BE49-F238E27FC236}">
                <a16:creationId xmlns:a16="http://schemas.microsoft.com/office/drawing/2014/main" id="{665E32A2-BD68-47E0-8A11-BFF59ED65E70}"/>
              </a:ext>
            </a:extLst>
          </p:cNvPr>
          <p:cNvSpPr>
            <a:spLocks noGrp="1"/>
          </p:cNvSpPr>
          <p:nvPr>
            <p:ph idx="1"/>
          </p:nvPr>
        </p:nvSpPr>
        <p:spPr/>
        <p:txBody>
          <a:bodyPr>
            <a:normAutofit fontScale="85000" lnSpcReduction="20000"/>
          </a:bodyPr>
          <a:lstStyle/>
          <a:p>
            <a:r>
              <a:rPr lang="en-US" sz="1800" dirty="0">
                <a:latin typeface="Calibri" panose="020F0502020204030204" pitchFamily="34" charset="0"/>
                <a:ea typeface="Calibri" panose="020F0502020204030204" pitchFamily="34" charset="0"/>
                <a:cs typeface="Arial" panose="020B0604020202020204" pitchFamily="34" charset="0"/>
              </a:rPr>
              <a:t>The term ‘needs’ - ‘umbrella’ term including </a:t>
            </a:r>
          </a:p>
          <a:p>
            <a:pPr lvl="2">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the wants, </a:t>
            </a:r>
          </a:p>
          <a:p>
            <a:pPr lvl="2">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the lacks, </a:t>
            </a:r>
          </a:p>
          <a:p>
            <a:pPr lvl="2">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the requirements, </a:t>
            </a:r>
          </a:p>
          <a:p>
            <a:pPr lvl="2">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the motivations, </a:t>
            </a:r>
          </a:p>
          <a:p>
            <a:pPr lvl="2">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the expectations and </a:t>
            </a:r>
          </a:p>
          <a:p>
            <a:pPr lvl="2">
              <a:buFont typeface="Wingdings" panose="05000000000000000000" pitchFamily="2" charset="2"/>
              <a:buChar char="Ø"/>
            </a:pPr>
            <a:r>
              <a:rPr lang="en-US" sz="1598" dirty="0">
                <a:latin typeface="Calibri" panose="020F0502020204030204" pitchFamily="34" charset="0"/>
                <a:ea typeface="Calibri" panose="020F0502020204030204" pitchFamily="34" charset="0"/>
                <a:cs typeface="Arial" panose="020B0604020202020204" pitchFamily="34" charset="0"/>
              </a:rPr>
              <a:t>the obstacles encountered in the learning process by the learners</a:t>
            </a:r>
            <a:r>
              <a:rPr lang="en-US" sz="1403" dirty="0">
                <a:latin typeface="Calibri" panose="020F0502020204030204" pitchFamily="34" charset="0"/>
                <a:ea typeface="Calibri" panose="020F0502020204030204" pitchFamily="34" charset="0"/>
                <a:cs typeface="Arial" panose="020B0604020202020204" pitchFamily="34" charset="0"/>
              </a:rPr>
              <a:t> (</a:t>
            </a:r>
            <a:r>
              <a:rPr lang="en-US" sz="1598" dirty="0" err="1">
                <a:latin typeface="Calibri" panose="020F0502020204030204" pitchFamily="34" charset="0"/>
                <a:ea typeface="Calibri" panose="020F0502020204030204" pitchFamily="34" charset="0"/>
                <a:cs typeface="Arial" panose="020B0604020202020204" pitchFamily="34" charset="0"/>
              </a:rPr>
              <a:t>Bridley</a:t>
            </a:r>
            <a:r>
              <a:rPr lang="en-US" sz="1598" dirty="0">
                <a:latin typeface="Calibri" panose="020F0502020204030204" pitchFamily="34" charset="0"/>
                <a:ea typeface="Calibri" panose="020F0502020204030204" pitchFamily="34" charset="0"/>
                <a:cs typeface="Arial" panose="020B0604020202020204" pitchFamily="34" charset="0"/>
              </a:rPr>
              <a:t>, 1984</a:t>
            </a:r>
            <a:r>
              <a:rPr lang="en-US" sz="1403" dirty="0">
                <a:latin typeface="Calibri" panose="020F0502020204030204" pitchFamily="34" charset="0"/>
                <a:ea typeface="Calibri" panose="020F0502020204030204" pitchFamily="34" charset="0"/>
                <a:cs typeface="Arial" panose="020B0604020202020204" pitchFamily="34" charset="0"/>
              </a:rPr>
              <a:t>).</a:t>
            </a:r>
          </a:p>
          <a:p>
            <a:r>
              <a:rPr lang="en-US" sz="1800" dirty="0">
                <a:latin typeface="Calibri" panose="020F0502020204030204" pitchFamily="34" charset="0"/>
                <a:ea typeface="Calibri" panose="020F0502020204030204" pitchFamily="34" charset="0"/>
                <a:cs typeface="Arial" panose="020B0604020202020204" pitchFamily="34" charset="0"/>
              </a:rPr>
              <a:t>Adult learners - certain unique characteristics </a:t>
            </a:r>
            <a:r>
              <a:rPr lang="en-US" sz="1500" dirty="0">
                <a:latin typeface="Calibri" panose="020F0502020204030204" pitchFamily="34" charset="0"/>
                <a:ea typeface="Calibri" panose="020F0502020204030204" pitchFamily="34" charset="0"/>
                <a:cs typeface="Arial" panose="020B0604020202020204" pitchFamily="34" charset="0"/>
              </a:rPr>
              <a:t>(</a:t>
            </a:r>
            <a:r>
              <a:rPr lang="en-US" sz="1500" dirty="0" err="1">
                <a:latin typeface="Calibri" panose="020F0502020204030204" pitchFamily="34" charset="0"/>
                <a:ea typeface="Calibri" panose="020F0502020204030204" pitchFamily="34" charset="0"/>
                <a:cs typeface="Arial" panose="020B0604020202020204" pitchFamily="34" charset="0"/>
              </a:rPr>
              <a:t>Kokkos</a:t>
            </a:r>
            <a:r>
              <a:rPr lang="en-US" sz="1500" dirty="0">
                <a:latin typeface="Calibri" panose="020F0502020204030204" pitchFamily="34" charset="0"/>
                <a:ea typeface="Calibri" panose="020F0502020204030204" pitchFamily="34" charset="0"/>
                <a:cs typeface="Arial" panose="020B0604020202020204" pitchFamily="34" charset="0"/>
              </a:rPr>
              <a:t>, 2000, Rogers, 2002, Sifakis, 2003)</a:t>
            </a:r>
            <a:r>
              <a:rPr lang="en-US" sz="1800" dirty="0">
                <a:latin typeface="Calibri" panose="020F0502020204030204" pitchFamily="34" charset="0"/>
                <a:ea typeface="Calibri" panose="020F0502020204030204" pitchFamily="34" charset="0"/>
                <a:cs typeface="Arial" panose="020B0604020202020204" pitchFamily="34" charset="0"/>
              </a:rPr>
              <a:t>:</a:t>
            </a:r>
          </a:p>
          <a:p>
            <a:pPr lvl="2">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They bring with them experiences and knowledge and they feel the need to utilize these experiences as sources for learning</a:t>
            </a:r>
          </a:p>
          <a:p>
            <a:pPr lvl="2">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They are active participants, responsible for their own learning and training and they must be actively involved in the process of syllabus design </a:t>
            </a:r>
          </a:p>
          <a:p>
            <a:pPr lvl="2">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They come back to education with specific goals and have specific expectations about the learning process</a:t>
            </a:r>
          </a:p>
          <a:p>
            <a:pPr lvl="2">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They acquire new knowledge in their own way, using different strategies for learning and exhibiting various learning styles</a:t>
            </a:r>
          </a:p>
          <a:p>
            <a:pPr lvl="2">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They have competing interests and they encounter obstacles or difficulties in the education process</a:t>
            </a:r>
          </a:p>
        </p:txBody>
      </p:sp>
    </p:spTree>
    <p:extLst>
      <p:ext uri="{BB962C8B-B14F-4D97-AF65-F5344CB8AC3E}">
        <p14:creationId xmlns:p14="http://schemas.microsoft.com/office/powerpoint/2010/main" val="2021119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B4260-A3C2-479D-94EE-896B9001584F}"/>
              </a:ext>
            </a:extLst>
          </p:cNvPr>
          <p:cNvSpPr>
            <a:spLocks noGrp="1"/>
          </p:cNvSpPr>
          <p:nvPr>
            <p:ph type="title"/>
          </p:nvPr>
        </p:nvSpPr>
        <p:spPr/>
        <p:txBody>
          <a:bodyPr>
            <a:normAutofit/>
          </a:bodyPr>
          <a:lstStyle/>
          <a:p>
            <a:r>
              <a:rPr lang="en-US" sz="3200" b="1" kern="0" dirty="0">
                <a:latin typeface="Cambria" panose="02040503050406030204" pitchFamily="18" charset="0"/>
                <a:ea typeface="Times New Roman" panose="02020603050405020304" pitchFamily="18" charset="0"/>
                <a:cs typeface="Times New Roman" panose="02020603050405020304" pitchFamily="18" charset="0"/>
              </a:rPr>
              <a:t>Research questions</a:t>
            </a:r>
            <a:endParaRPr lang="en-US" sz="6600" dirty="0"/>
          </a:p>
        </p:txBody>
      </p:sp>
      <p:sp>
        <p:nvSpPr>
          <p:cNvPr id="3" name="Content Placeholder 2">
            <a:extLst>
              <a:ext uri="{FF2B5EF4-FFF2-40B4-BE49-F238E27FC236}">
                <a16:creationId xmlns:a16="http://schemas.microsoft.com/office/drawing/2014/main" id="{A7FEEF56-192C-4D75-998A-2665F72EC1D8}"/>
              </a:ext>
            </a:extLst>
          </p:cNvPr>
          <p:cNvSpPr>
            <a:spLocks noGrp="1"/>
          </p:cNvSpPr>
          <p:nvPr>
            <p:ph idx="1"/>
          </p:nvPr>
        </p:nvSpPr>
        <p:spPr>
          <a:xfrm>
            <a:off x="724830" y="1505415"/>
            <a:ext cx="10939350" cy="4528560"/>
          </a:xfrm>
        </p:spPr>
        <p:txBody>
          <a:bodyPr>
            <a:normAutofit fontScale="70000" lnSpcReduction="20000"/>
          </a:bodyPr>
          <a:lstStyle/>
          <a:p>
            <a:pPr marL="0" indent="0">
              <a:lnSpc>
                <a:spcPct val="115000"/>
              </a:lnSpc>
              <a:spcBef>
                <a:spcPts val="203"/>
              </a:spcBef>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Main question</a:t>
            </a:r>
          </a:p>
          <a:p>
            <a:pPr marL="0" indent="0" algn="ctr">
              <a:lnSpc>
                <a:spcPct val="115000"/>
              </a:lnSpc>
              <a:spcBef>
                <a:spcPts val="0"/>
              </a:spcBef>
              <a:spcAft>
                <a:spcPts val="998"/>
              </a:spcAft>
              <a:buNone/>
            </a:pPr>
            <a:r>
              <a:rPr lang="en-US" sz="2198" b="1" dirty="0"/>
              <a:t>Which are the EFL(English as a Foreign Language) learning and educational needs of adult students in the context of continuous education during difficult times (pandemic and war in Ukraine)?</a:t>
            </a:r>
            <a:br>
              <a:rPr lang="en-US" sz="2198" b="1" dirty="0"/>
            </a:br>
            <a:endParaRPr lang="en-US" sz="1298" dirty="0"/>
          </a:p>
          <a:p>
            <a:pPr>
              <a:lnSpc>
                <a:spcPct val="115000"/>
              </a:lnSpc>
              <a:spcBef>
                <a:spcPts val="203"/>
              </a:spcBef>
              <a:spcAft>
                <a:spcPts val="998"/>
              </a:spcAft>
              <a:buFont typeface="Wingdings" panose="05000000000000000000" pitchFamily="2" charset="2"/>
              <a:buChar char="Ø"/>
            </a:pPr>
            <a:r>
              <a:rPr lang="en-US" sz="1800" b="1" dirty="0" err="1">
                <a:latin typeface="Calibri" panose="020F0502020204030204" pitchFamily="34" charset="0"/>
                <a:cs typeface="Calibri" panose="020F0502020204030204" pitchFamily="34" charset="0"/>
              </a:rPr>
              <a:t>Subquestion</a:t>
            </a:r>
            <a:r>
              <a:rPr lang="en-US" sz="1800" b="1" dirty="0">
                <a:latin typeface="Calibri" panose="020F0502020204030204" pitchFamily="34" charset="0"/>
                <a:cs typeface="Calibri" panose="020F0502020204030204" pitchFamily="34" charset="0"/>
              </a:rPr>
              <a:t> 1</a:t>
            </a:r>
          </a:p>
          <a:p>
            <a:pPr marL="0" indent="0">
              <a:lnSpc>
                <a:spcPct val="115000"/>
              </a:lnSpc>
              <a:spcBef>
                <a:spcPts val="0"/>
              </a:spcBef>
              <a:spcAft>
                <a:spcPts val="998"/>
              </a:spcAft>
              <a:buNone/>
            </a:pPr>
            <a:r>
              <a:rPr lang="en-US" sz="1800" dirty="0">
                <a:latin typeface="Calibri" panose="020F0502020204030204" pitchFamily="34" charset="0"/>
                <a:ea typeface="Calibri" panose="020F0502020204030204" pitchFamily="34" charset="0"/>
                <a:cs typeface="Calibri" panose="020F0502020204030204" pitchFamily="34" charset="0"/>
              </a:rPr>
              <a:t>Which are the attitudes, wants and expectations of adult students towards English language learning when they return to education during difficult times (pandemic and war in Ukraine)?</a:t>
            </a:r>
          </a:p>
          <a:p>
            <a:pPr>
              <a:lnSpc>
                <a:spcPct val="115000"/>
              </a:lnSpc>
              <a:spcBef>
                <a:spcPts val="203"/>
              </a:spcBef>
              <a:buFont typeface="Wingdings" panose="05000000000000000000" pitchFamily="2" charset="2"/>
              <a:buChar char="Ø"/>
            </a:pPr>
            <a:r>
              <a:rPr lang="en-US" sz="1800" b="1" dirty="0" err="1">
                <a:latin typeface="Calibri" panose="020F0502020204030204" pitchFamily="34" charset="0"/>
                <a:ea typeface="Times New Roman" panose="02020603050405020304" pitchFamily="18" charset="0"/>
                <a:cs typeface="Calibri" panose="020F0502020204030204" pitchFamily="34" charset="0"/>
              </a:rPr>
              <a:t>Subquestion</a:t>
            </a:r>
            <a:r>
              <a:rPr lang="en-US" sz="1800" b="1" dirty="0">
                <a:latin typeface="Calibri" panose="020F0502020204030204" pitchFamily="34" charset="0"/>
                <a:ea typeface="Times New Roman" panose="02020603050405020304" pitchFamily="18" charset="0"/>
                <a:cs typeface="Calibri" panose="020F0502020204030204" pitchFamily="34" charset="0"/>
              </a:rPr>
              <a:t> 2</a:t>
            </a:r>
          </a:p>
          <a:p>
            <a:pPr marL="0" indent="0">
              <a:lnSpc>
                <a:spcPct val="115000"/>
              </a:lnSpc>
              <a:spcBef>
                <a:spcPts val="0"/>
              </a:spcBef>
              <a:spcAft>
                <a:spcPts val="998"/>
              </a:spcAft>
              <a:buNone/>
            </a:pPr>
            <a:r>
              <a:rPr lang="en-US" sz="1800" dirty="0">
                <a:latin typeface="Calibri" panose="020F0502020204030204" pitchFamily="34" charset="0"/>
                <a:ea typeface="Calibri" panose="020F0502020204030204" pitchFamily="34" charset="0"/>
                <a:cs typeface="Calibri" panose="020F0502020204030204" pitchFamily="34" charset="0"/>
              </a:rPr>
              <a:t>What are the EFL(English as a Foreign Language) learning styles of adult students that return to education during difficult times (pandemic and war in Ukraine)?</a:t>
            </a:r>
          </a:p>
          <a:p>
            <a:pPr marL="228480" lvl="1">
              <a:lnSpc>
                <a:spcPct val="115000"/>
              </a:lnSpc>
              <a:spcBef>
                <a:spcPts val="203"/>
              </a:spcBef>
              <a:buFont typeface="Wingdings" panose="05000000000000000000" pitchFamily="2" charset="2"/>
              <a:buChar char="Ø"/>
            </a:pPr>
            <a:r>
              <a:rPr lang="en-US" sz="1800" b="1" dirty="0" err="1">
                <a:latin typeface="Calibri" panose="020F0502020204030204" pitchFamily="34" charset="0"/>
                <a:cs typeface="Calibri" panose="020F0502020204030204" pitchFamily="34" charset="0"/>
              </a:rPr>
              <a:t>Subquestion</a:t>
            </a:r>
            <a:r>
              <a:rPr lang="en-US" sz="1800" b="1" dirty="0">
                <a:latin typeface="Calibri" panose="020F0502020204030204" pitchFamily="34" charset="0"/>
                <a:cs typeface="Calibri" panose="020F0502020204030204" pitchFamily="34" charset="0"/>
              </a:rPr>
              <a:t> 3</a:t>
            </a:r>
          </a:p>
          <a:p>
            <a:pPr marL="0" indent="0">
              <a:lnSpc>
                <a:spcPct val="115000"/>
              </a:lnSpc>
              <a:spcBef>
                <a:spcPts val="0"/>
              </a:spcBef>
              <a:spcAft>
                <a:spcPts val="998"/>
              </a:spcAft>
              <a:buNone/>
            </a:pPr>
            <a:r>
              <a:rPr lang="en-US" sz="1800" dirty="0">
                <a:latin typeface="Calibri" panose="020F0502020204030204" pitchFamily="34" charset="0"/>
                <a:ea typeface="Calibri" panose="020F0502020204030204" pitchFamily="34" charset="0"/>
                <a:cs typeface="Calibri" panose="020F0502020204030204" pitchFamily="34" charset="0"/>
              </a:rPr>
              <a:t>What EFL (English as a Foreign Language) learning strategies adult learners prefer to use when returning to education during difficult times (pandemic and war in Ukraine)?</a:t>
            </a:r>
          </a:p>
          <a:p>
            <a:pPr marL="228480" lvl="1">
              <a:lnSpc>
                <a:spcPct val="115000"/>
              </a:lnSpc>
              <a:spcBef>
                <a:spcPts val="203"/>
              </a:spcBef>
              <a:buFont typeface="Wingdings" panose="05000000000000000000" pitchFamily="2" charset="2"/>
              <a:buChar char="Ø"/>
            </a:pPr>
            <a:r>
              <a:rPr lang="en-US" sz="1800" b="1" dirty="0" err="1">
                <a:latin typeface="Calibri" panose="020F0502020204030204" pitchFamily="34" charset="0"/>
                <a:cs typeface="Calibri" panose="020F0502020204030204" pitchFamily="34" charset="0"/>
              </a:rPr>
              <a:t>Subquestion</a:t>
            </a:r>
            <a:r>
              <a:rPr lang="en-US" sz="1800" b="1" dirty="0">
                <a:latin typeface="Calibri" panose="020F0502020204030204" pitchFamily="34" charset="0"/>
                <a:cs typeface="Calibri" panose="020F0502020204030204" pitchFamily="34" charset="0"/>
              </a:rPr>
              <a:t> 4 </a:t>
            </a:r>
          </a:p>
          <a:p>
            <a:pPr marL="0" indent="0">
              <a:lnSpc>
                <a:spcPct val="115000"/>
              </a:lnSpc>
              <a:spcBef>
                <a:spcPts val="0"/>
              </a:spcBef>
              <a:spcAft>
                <a:spcPts val="998"/>
              </a:spcAft>
              <a:buNone/>
            </a:pPr>
            <a:r>
              <a:rPr lang="en-US" sz="1800" dirty="0">
                <a:latin typeface="Calibri" panose="020F0502020204030204" pitchFamily="34" charset="0"/>
                <a:ea typeface="Calibri" panose="020F0502020204030204" pitchFamily="34" charset="0"/>
                <a:cs typeface="Calibri" panose="020F0502020204030204" pitchFamily="34" charset="0"/>
              </a:rPr>
              <a:t>What are the lacks and obstacles encountered by adult students in learning English in the context of continuous education during difficult times (pandemic and war in Ukraine)?</a:t>
            </a:r>
          </a:p>
          <a:p>
            <a:pPr marL="228480" lvl="1">
              <a:lnSpc>
                <a:spcPct val="115000"/>
              </a:lnSpc>
              <a:spcBef>
                <a:spcPts val="203"/>
              </a:spcBef>
              <a:buFont typeface="Wingdings" panose="05000000000000000000" pitchFamily="2" charset="2"/>
              <a:buChar char="Ø"/>
            </a:pPr>
            <a:r>
              <a:rPr lang="en-US" sz="1800" b="1" dirty="0" err="1">
                <a:latin typeface="Calibri" panose="020F0502020204030204" pitchFamily="34" charset="0"/>
                <a:cs typeface="Calibri" panose="020F0502020204030204" pitchFamily="34" charset="0"/>
              </a:rPr>
              <a:t>Subquestion</a:t>
            </a:r>
            <a:r>
              <a:rPr lang="en-US" sz="1800" b="1" dirty="0">
                <a:latin typeface="Calibri" panose="020F0502020204030204" pitchFamily="34" charset="0"/>
                <a:cs typeface="Calibri" panose="020F0502020204030204" pitchFamily="34" charset="0"/>
              </a:rPr>
              <a:t> 5</a:t>
            </a:r>
          </a:p>
          <a:p>
            <a:pPr marL="0" indent="0">
              <a:lnSpc>
                <a:spcPct val="115000"/>
              </a:lnSpc>
              <a:spcBef>
                <a:spcPts val="0"/>
              </a:spcBef>
              <a:spcAft>
                <a:spcPts val="998"/>
              </a:spcAft>
              <a:buNone/>
            </a:pPr>
            <a:r>
              <a:rPr lang="en-US" sz="1800" dirty="0">
                <a:latin typeface="Calibri" panose="020F0502020204030204" pitchFamily="34" charset="0"/>
                <a:ea typeface="Calibri" panose="020F0502020204030204" pitchFamily="34" charset="0"/>
                <a:cs typeface="Calibri" panose="020F0502020204030204" pitchFamily="34" charset="0"/>
              </a:rPr>
              <a:t>How does the English teacher contribute to the processes of continuous education of adult students during difficult times (pandemic and war in Ukraine?</a:t>
            </a:r>
          </a:p>
        </p:txBody>
      </p:sp>
    </p:spTree>
    <p:extLst>
      <p:ext uri="{BB962C8B-B14F-4D97-AF65-F5344CB8AC3E}">
        <p14:creationId xmlns:p14="http://schemas.microsoft.com/office/powerpoint/2010/main" val="393004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F425D-2032-47BC-9A48-B34B66642BB9}"/>
              </a:ext>
            </a:extLst>
          </p:cNvPr>
          <p:cNvSpPr>
            <a:spLocks noGrp="1"/>
          </p:cNvSpPr>
          <p:nvPr>
            <p:ph type="title"/>
          </p:nvPr>
        </p:nvSpPr>
        <p:spPr/>
        <p:txBody>
          <a:bodyPr>
            <a:normAutofit/>
          </a:bodyPr>
          <a:lstStyle/>
          <a:p>
            <a:r>
              <a:rPr lang="en-US" sz="3200" b="1" kern="0" dirty="0">
                <a:latin typeface="Cambria" panose="02040503050406030204" pitchFamily="18" charset="0"/>
                <a:ea typeface="Times New Roman" panose="02020603050405020304" pitchFamily="18" charset="0"/>
                <a:cs typeface="Times New Roman" panose="02020603050405020304" pitchFamily="18" charset="0"/>
              </a:rPr>
              <a:t>Research strategy</a:t>
            </a:r>
            <a:endParaRPr lang="en-US" sz="6600" dirty="0"/>
          </a:p>
        </p:txBody>
      </p:sp>
      <p:sp>
        <p:nvSpPr>
          <p:cNvPr id="3" name="Content Placeholder 2">
            <a:extLst>
              <a:ext uri="{FF2B5EF4-FFF2-40B4-BE49-F238E27FC236}">
                <a16:creationId xmlns:a16="http://schemas.microsoft.com/office/drawing/2014/main" id="{1C338730-F4EC-4F63-87D5-9D14322EEB0D}"/>
              </a:ext>
            </a:extLst>
          </p:cNvPr>
          <p:cNvSpPr>
            <a:spLocks noGrp="1"/>
          </p:cNvSpPr>
          <p:nvPr>
            <p:ph idx="1"/>
          </p:nvPr>
        </p:nvSpPr>
        <p:spPr/>
        <p:txBody>
          <a:bodyPr>
            <a:normAutofit lnSpcReduction="10000"/>
          </a:bodyPr>
          <a:lstStyle/>
          <a:p>
            <a:r>
              <a:rPr lang="en-US" sz="1800" b="1" dirty="0">
                <a:latin typeface="Calibri" panose="020F0502020204030204" pitchFamily="34" charset="0"/>
                <a:ea typeface="Calibri" panose="020F0502020204030204" pitchFamily="34" charset="0"/>
                <a:cs typeface="Arial" panose="020B0604020202020204" pitchFamily="34" charset="0"/>
              </a:rPr>
              <a:t>Descriptive research </a:t>
            </a:r>
            <a:r>
              <a:rPr lang="en-US" sz="1800" dirty="0">
                <a:latin typeface="Calibri" panose="020F0502020204030204" pitchFamily="34" charset="0"/>
                <a:ea typeface="Calibri" panose="020F0502020204030204" pitchFamily="34" charset="0"/>
                <a:cs typeface="Arial" panose="020B0604020202020204" pitchFamily="34" charset="0"/>
              </a:rPr>
              <a:t>exploring the </a:t>
            </a:r>
            <a:r>
              <a:rPr lang="en-US" sz="1800" b="1" dirty="0">
                <a:latin typeface="Calibri" panose="020F0502020204030204" pitchFamily="34" charset="0"/>
                <a:ea typeface="Calibri" panose="020F0502020204030204" pitchFamily="34" charset="0"/>
                <a:cs typeface="Arial" panose="020B0604020202020204" pitchFamily="34" charset="0"/>
              </a:rPr>
              <a:t>EFL (English as a Foreign Language) learning needs </a:t>
            </a:r>
            <a:r>
              <a:rPr lang="en-US" sz="1800" dirty="0">
                <a:latin typeface="Calibri" panose="020F0502020204030204" pitchFamily="34" charset="0"/>
                <a:ea typeface="Calibri" panose="020F0502020204030204" pitchFamily="34" charset="0"/>
                <a:cs typeface="Arial" panose="020B0604020202020204" pitchFamily="34" charset="0"/>
              </a:rPr>
              <a:t>of different groups of adult students coming from different societies and affected by multiple crises</a:t>
            </a:r>
          </a:p>
          <a:p>
            <a:r>
              <a:rPr lang="en-US" sz="1800" dirty="0">
                <a:latin typeface="Calibri" panose="020F0502020204030204" pitchFamily="34" charset="0"/>
                <a:ea typeface="Calibri" panose="020F0502020204030204" pitchFamily="34" charset="0"/>
                <a:cs typeface="Arial" panose="020B0604020202020204" pitchFamily="34" charset="0"/>
              </a:rPr>
              <a:t>A </a:t>
            </a:r>
            <a:r>
              <a:rPr lang="en-US" sz="1800" b="1" dirty="0">
                <a:latin typeface="Calibri" panose="020F0502020204030204" pitchFamily="34" charset="0"/>
                <a:ea typeface="Calibri" panose="020F0502020204030204" pitchFamily="34" charset="0"/>
                <a:cs typeface="Arial" panose="020B0604020202020204" pitchFamily="34" charset="0"/>
              </a:rPr>
              <a:t>quantitative methodological approach </a:t>
            </a:r>
            <a:r>
              <a:rPr lang="en-US" sz="1800" dirty="0">
                <a:latin typeface="Calibri" panose="020F0502020204030204" pitchFamily="34" charset="0"/>
                <a:ea typeface="Calibri" panose="020F0502020204030204" pitchFamily="34" charset="0"/>
                <a:cs typeface="Arial" panose="020B0604020202020204" pitchFamily="34" charset="0"/>
              </a:rPr>
              <a:t>is favored because the main aim of the study is to obtain answers to the same questions from </a:t>
            </a:r>
            <a:r>
              <a:rPr lang="en-US" sz="1800" i="1" dirty="0">
                <a:latin typeface="Calibri" panose="020F0502020204030204" pitchFamily="34" charset="0"/>
                <a:ea typeface="Calibri" panose="020F0502020204030204" pitchFamily="34" charset="0"/>
                <a:cs typeface="Arial" panose="020B0604020202020204" pitchFamily="34" charset="0"/>
              </a:rPr>
              <a:t>a representative majority </a:t>
            </a:r>
            <a:r>
              <a:rPr lang="en-US" sz="1800" dirty="0">
                <a:latin typeface="Calibri" panose="020F0502020204030204" pitchFamily="34" charset="0"/>
                <a:ea typeface="Calibri" panose="020F0502020204030204" pitchFamily="34" charset="0"/>
                <a:cs typeface="Arial" panose="020B0604020202020204" pitchFamily="34" charset="0"/>
              </a:rPr>
              <a:t>of individuals enrolled in English language courses in Greece and other European countries.  </a:t>
            </a:r>
          </a:p>
          <a:p>
            <a:r>
              <a:rPr lang="en-US" sz="1800" b="1" dirty="0">
                <a:latin typeface="Calibri" panose="020F0502020204030204" pitchFamily="34" charset="0"/>
                <a:cs typeface="Arial" panose="020B0604020202020204" pitchFamily="34" charset="0"/>
              </a:rPr>
              <a:t>WHY </a:t>
            </a:r>
            <a:r>
              <a:rPr lang="en-US" sz="1800" dirty="0">
                <a:latin typeface="Calibri" panose="020F0502020204030204" pitchFamily="34" charset="0"/>
                <a:ea typeface="Calibri" panose="020F0502020204030204" pitchFamily="34" charset="0"/>
                <a:cs typeface="Arial" panose="020B0604020202020204" pitchFamily="34" charset="0"/>
              </a:rPr>
              <a:t>using a quantitative methodology? </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Arial" panose="020B0604020202020204" pitchFamily="34" charset="0"/>
              </a:rPr>
              <a:t>more control over how the data will be gathered and interpreted</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Arial" panose="020B0604020202020204" pitchFamily="34" charset="0"/>
              </a:rPr>
              <a:t>the data will be more precise, reliable, consistent and numerical</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Arial" panose="020B0604020202020204" pitchFamily="34" charset="0"/>
              </a:rPr>
              <a:t>arrange the data using simple analytical methods</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Arial" panose="020B0604020202020204" pitchFamily="34" charset="0"/>
              </a:rPr>
              <a:t>the data will have the form of numbers and statistics, arranged in tables or charts </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Arial" panose="020B0604020202020204" pitchFamily="34" charset="0"/>
              </a:rPr>
              <a:t>the data analysis will be relatively less time consuming</a:t>
            </a:r>
            <a:r>
              <a:rPr lang="en-US" dirty="0">
                <a:latin typeface="Calibri" panose="020F0502020204030204" pitchFamily="34" charset="0"/>
                <a:ea typeface="Calibri" panose="020F0502020204030204" pitchFamily="34" charset="0"/>
                <a:cs typeface="Arial" panose="020B0604020202020204" pitchFamily="34" charset="0"/>
              </a:rPr>
              <a:t> </a:t>
            </a:r>
            <a:r>
              <a:rPr lang="en-US" sz="1800" dirty="0">
                <a:latin typeface="Calibri" panose="020F0502020204030204" pitchFamily="34" charset="0"/>
                <a:ea typeface="Calibri" panose="020F0502020204030204" pitchFamily="34" charset="0"/>
                <a:cs typeface="Arial" panose="020B0604020202020204" pitchFamily="34" charset="0"/>
              </a:rPr>
              <a:t>using a statistical software</a:t>
            </a:r>
            <a:endParaRPr lang="en-US" dirty="0"/>
          </a:p>
        </p:txBody>
      </p:sp>
    </p:spTree>
    <p:extLst>
      <p:ext uri="{BB962C8B-B14F-4D97-AF65-F5344CB8AC3E}">
        <p14:creationId xmlns:p14="http://schemas.microsoft.com/office/powerpoint/2010/main" val="2992566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3607-22FE-4843-98E4-F21180AEBB14}"/>
              </a:ext>
            </a:extLst>
          </p:cNvPr>
          <p:cNvSpPr>
            <a:spLocks noGrp="1"/>
          </p:cNvSpPr>
          <p:nvPr>
            <p:ph type="title"/>
          </p:nvPr>
        </p:nvSpPr>
        <p:spPr/>
        <p:txBody>
          <a:bodyPr>
            <a:normAutofit/>
          </a:bodyPr>
          <a:lstStyle/>
          <a:p>
            <a:r>
              <a:rPr lang="en-US" sz="3200" b="1" kern="0" dirty="0">
                <a:latin typeface="Cambria" panose="02040503050406030204" pitchFamily="18" charset="0"/>
                <a:ea typeface="Times New Roman" panose="02020603050405020304" pitchFamily="18" charset="0"/>
                <a:cs typeface="Times New Roman" panose="02020603050405020304" pitchFamily="18" charset="0"/>
              </a:rPr>
              <a:t>Research methodology </a:t>
            </a:r>
            <a:endParaRPr lang="en-US" sz="6600" dirty="0"/>
          </a:p>
        </p:txBody>
      </p:sp>
      <p:sp>
        <p:nvSpPr>
          <p:cNvPr id="3" name="Content Placeholder 2">
            <a:extLst>
              <a:ext uri="{FF2B5EF4-FFF2-40B4-BE49-F238E27FC236}">
                <a16:creationId xmlns:a16="http://schemas.microsoft.com/office/drawing/2014/main" id="{70A1CC1A-DBD8-4C94-ACBE-3B6723375534}"/>
              </a:ext>
            </a:extLst>
          </p:cNvPr>
          <p:cNvSpPr>
            <a:spLocks noGrp="1"/>
          </p:cNvSpPr>
          <p:nvPr>
            <p:ph idx="1"/>
          </p:nvPr>
        </p:nvSpPr>
        <p:spPr/>
        <p:txBody>
          <a:bodyPr>
            <a:normAutofit/>
          </a:bodyPr>
          <a:lstStyle/>
          <a:p>
            <a:r>
              <a:rPr lang="en-US" sz="2002" b="1" dirty="0">
                <a:latin typeface="Cambria" panose="02040503050406030204" pitchFamily="18" charset="0"/>
                <a:ea typeface="Times New Roman" panose="02020603050405020304" pitchFamily="18" charset="0"/>
                <a:cs typeface="Times New Roman" panose="02020603050405020304" pitchFamily="18" charset="0"/>
              </a:rPr>
              <a:t>Data collection process </a:t>
            </a:r>
          </a:p>
          <a:p>
            <a:pPr lvl="1">
              <a:buFont typeface="Wingdings" panose="05000000000000000000" pitchFamily="2" charset="2"/>
              <a:buChar char="Ø"/>
              <a:defRPr/>
            </a:pPr>
            <a:r>
              <a:rPr lang="en-US" sz="1800" dirty="0">
                <a:latin typeface="Calibri" panose="020F0502020204030204" pitchFamily="34" charset="0"/>
                <a:ea typeface="Calibri" panose="020F0502020204030204" pitchFamily="34" charset="0"/>
                <a:cs typeface="Arial" panose="020B0604020202020204" pitchFamily="34" charset="0"/>
              </a:rPr>
              <a:t>Identify the variables</a:t>
            </a:r>
          </a:p>
          <a:p>
            <a:pPr lvl="1">
              <a:buFont typeface="Wingdings" panose="05000000000000000000" pitchFamily="2" charset="2"/>
              <a:buChar char="Ø"/>
              <a:defRPr/>
            </a:pPr>
            <a:r>
              <a:rPr lang="en-US" sz="1800" dirty="0">
                <a:latin typeface="Calibri" panose="020F0502020204030204" pitchFamily="34" charset="0"/>
                <a:ea typeface="Calibri" panose="020F0502020204030204" pitchFamily="34" charset="0"/>
                <a:cs typeface="Arial" panose="020B0604020202020204" pitchFamily="34" charset="0"/>
              </a:rPr>
              <a:t>select the sample population </a:t>
            </a:r>
          </a:p>
          <a:p>
            <a:pPr lvl="1">
              <a:buFont typeface="Wingdings" panose="05000000000000000000" pitchFamily="2" charset="2"/>
              <a:buChar char="Ø"/>
              <a:defRPr/>
            </a:pPr>
            <a:r>
              <a:rPr lang="en-US" sz="1800" dirty="0">
                <a:latin typeface="Calibri" panose="020F0502020204030204" pitchFamily="34" charset="0"/>
                <a:ea typeface="Calibri" panose="020F0502020204030204" pitchFamily="34" charset="0"/>
                <a:cs typeface="Arial" panose="020B0604020202020204" pitchFamily="34" charset="0"/>
              </a:rPr>
              <a:t>choose appropriate collection methods for data</a:t>
            </a:r>
          </a:p>
          <a:p>
            <a:pPr lvl="1">
              <a:buFont typeface="Wingdings" panose="05000000000000000000" pitchFamily="2" charset="2"/>
              <a:buChar char="Ø"/>
              <a:defRPr/>
            </a:pPr>
            <a:r>
              <a:rPr lang="en-US" sz="1800" dirty="0">
                <a:latin typeface="Calibri" panose="020F0502020204030204" pitchFamily="34" charset="0"/>
                <a:ea typeface="Calibri" panose="020F0502020204030204" pitchFamily="34" charset="0"/>
                <a:cs typeface="Arial" panose="020B0604020202020204" pitchFamily="34" charset="0"/>
              </a:rPr>
              <a:t>the pilot study</a:t>
            </a:r>
          </a:p>
          <a:p>
            <a:pPr lvl="1">
              <a:buFont typeface="Wingdings" panose="05000000000000000000" pitchFamily="2" charset="2"/>
              <a:buChar char="Ø"/>
              <a:defRPr/>
            </a:pPr>
            <a:r>
              <a:rPr lang="en-US" sz="1800" dirty="0">
                <a:latin typeface="Calibri" panose="020F0502020204030204" pitchFamily="34" charset="0"/>
                <a:ea typeface="Calibri" panose="020F0502020204030204" pitchFamily="34" charset="0"/>
                <a:cs typeface="Arial" panose="020B0604020202020204" pitchFamily="34" charset="0"/>
              </a:rPr>
              <a:t>modifying, if needed, the collection methods and the different variables</a:t>
            </a:r>
          </a:p>
          <a:p>
            <a:pPr lvl="1">
              <a:buFont typeface="Wingdings" panose="05000000000000000000" pitchFamily="2" charset="2"/>
              <a:buChar char="Ø"/>
              <a:defRPr/>
            </a:pPr>
            <a:r>
              <a:rPr lang="en-US" sz="1800" dirty="0">
                <a:latin typeface="Calibri" panose="020F0502020204030204" pitchFamily="34" charset="0"/>
                <a:ea typeface="Calibri" panose="020F0502020204030204" pitchFamily="34" charset="0"/>
                <a:cs typeface="Arial" panose="020B0604020202020204" pitchFamily="34" charset="0"/>
              </a:rPr>
              <a:t>collecting the data - </a:t>
            </a:r>
            <a:r>
              <a:rPr lang="en-US" sz="1800" b="1" dirty="0">
                <a:latin typeface="Calibri" panose="020F0502020204030204" pitchFamily="34" charset="0"/>
                <a:ea typeface="Calibri" panose="020F0502020204030204" pitchFamily="34" charset="0"/>
                <a:cs typeface="Arial" panose="020B0604020202020204" pitchFamily="34" charset="0"/>
              </a:rPr>
              <a:t>Questionnaire</a:t>
            </a:r>
            <a:endParaRPr lang="en-US" sz="2400" b="1" dirty="0">
              <a:latin typeface="Cambria" panose="02040503050406030204" pitchFamily="18" charset="0"/>
              <a:ea typeface="Times New Roman" panose="02020603050405020304" pitchFamily="18" charset="0"/>
              <a:cs typeface="Times New Roman" panose="02020603050405020304" pitchFamily="18" charset="0"/>
            </a:endParaRPr>
          </a:p>
          <a:p>
            <a:endParaRPr lang="en-US" sz="18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endParaRPr>
          </a:p>
          <a:p>
            <a:pPr marL="456975" lvl="1" indent="0">
              <a:buNone/>
            </a:pPr>
            <a:endParaRPr lang="en-US" sz="2400" dirty="0"/>
          </a:p>
        </p:txBody>
      </p:sp>
    </p:spTree>
    <p:extLst>
      <p:ext uri="{BB962C8B-B14F-4D97-AF65-F5344CB8AC3E}">
        <p14:creationId xmlns:p14="http://schemas.microsoft.com/office/powerpoint/2010/main" val="3338741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20524-D5F3-47E0-886F-EBDC673D3AAB}"/>
              </a:ext>
            </a:extLst>
          </p:cNvPr>
          <p:cNvSpPr>
            <a:spLocks noGrp="1"/>
          </p:cNvSpPr>
          <p:nvPr>
            <p:ph type="title"/>
          </p:nvPr>
        </p:nvSpPr>
        <p:spPr/>
        <p:txBody>
          <a:bodyPr>
            <a:normAutofit/>
          </a:bodyPr>
          <a:lstStyle/>
          <a:p>
            <a:r>
              <a:rPr lang="en-US" sz="3200" b="1" kern="0" dirty="0">
                <a:latin typeface="Cambria" panose="02040503050406030204" pitchFamily="18" charset="0"/>
                <a:ea typeface="Times New Roman" panose="02020603050405020304" pitchFamily="18" charset="0"/>
                <a:cs typeface="Times New Roman" panose="02020603050405020304" pitchFamily="18" charset="0"/>
              </a:rPr>
              <a:t>Research methodology </a:t>
            </a:r>
            <a:endParaRPr lang="en-US" sz="4400" dirty="0"/>
          </a:p>
        </p:txBody>
      </p:sp>
      <p:sp>
        <p:nvSpPr>
          <p:cNvPr id="3" name="Content Placeholder 2">
            <a:extLst>
              <a:ext uri="{FF2B5EF4-FFF2-40B4-BE49-F238E27FC236}">
                <a16:creationId xmlns:a16="http://schemas.microsoft.com/office/drawing/2014/main" id="{EFBCF890-F2FF-473E-A735-A540037E1FEB}"/>
              </a:ext>
            </a:extLst>
          </p:cNvPr>
          <p:cNvSpPr>
            <a:spLocks noGrp="1"/>
          </p:cNvSpPr>
          <p:nvPr>
            <p:ph idx="1"/>
          </p:nvPr>
        </p:nvSpPr>
        <p:spPr/>
        <p:txBody>
          <a:bodyPr>
            <a:normAutofit/>
          </a:bodyPr>
          <a:lstStyle/>
          <a:p>
            <a:r>
              <a:rPr lang="en-US" b="1" dirty="0">
                <a:latin typeface="Cambria" panose="02040503050406030204" pitchFamily="18" charset="0"/>
                <a:ea typeface="Times New Roman" panose="02020603050405020304" pitchFamily="18" charset="0"/>
                <a:cs typeface="Times New Roman" panose="02020603050405020304" pitchFamily="18" charset="0"/>
              </a:rPr>
              <a:t>Foreseeable problems</a:t>
            </a:r>
          </a:p>
          <a:p>
            <a:pPr marL="0" indent="0">
              <a:buNone/>
            </a:pPr>
            <a:endParaRPr lang="en-US"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endParaRPr>
          </a:p>
          <a:p>
            <a:r>
              <a:rPr lang="en-US" sz="1800" b="1" dirty="0">
                <a:latin typeface="Cambria" panose="02040503050406030204" pitchFamily="18" charset="0"/>
                <a:ea typeface="Times New Roman" panose="02020603050405020304" pitchFamily="18" charset="0"/>
                <a:cs typeface="Times New Roman" panose="02020603050405020304" pitchFamily="18" charset="0"/>
              </a:rPr>
              <a:t>Access to collecting the necessary data – </a:t>
            </a:r>
            <a:r>
              <a:rPr lang="en-US" sz="1800" dirty="0">
                <a:latin typeface="Calibri" panose="020F0502020204030204" pitchFamily="34" charset="0"/>
                <a:ea typeface="Times New Roman" panose="02020603050405020304" pitchFamily="18" charset="0"/>
                <a:cs typeface="Calibri" panose="020F0502020204030204" pitchFamily="34" charset="0"/>
              </a:rPr>
              <a:t>to the groups of adult learners</a:t>
            </a:r>
          </a:p>
          <a:p>
            <a:r>
              <a:rPr lang="en-US" sz="1800" b="1" dirty="0">
                <a:latin typeface="Cambria" panose="02040503050406030204" pitchFamily="18" charset="0"/>
                <a:ea typeface="Times New Roman" panose="02020603050405020304" pitchFamily="18" charset="0"/>
                <a:cs typeface="Times New Roman" panose="02020603050405020304" pitchFamily="18" charset="0"/>
              </a:rPr>
              <a:t>Ethical issues - </a:t>
            </a:r>
            <a:r>
              <a:rPr lang="en-US" sz="1800" dirty="0">
                <a:latin typeface="Calibri" panose="020F0502020204030204" pitchFamily="34" charset="0"/>
                <a:ea typeface="Calibri" panose="020F0502020204030204" pitchFamily="34" charset="0"/>
                <a:cs typeface="Arial" panose="020B0604020202020204" pitchFamily="34" charset="0"/>
              </a:rPr>
              <a:t>related to the people, the institutions and the information that need to be collected</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Participants will be assured of anonymity and confidentiality throughout the stages of the research process. </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Informed consent will be obtained prior to the fulfilment of the questionnaires. </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If requested, the results of the study will be shared with the respondents. </a:t>
            </a:r>
          </a:p>
          <a:p>
            <a:r>
              <a:rPr lang="en-US" sz="1800" b="1" dirty="0">
                <a:latin typeface="Cambria" panose="02040503050406030204" pitchFamily="18" charset="0"/>
                <a:ea typeface="Times New Roman" panose="02020603050405020304" pitchFamily="18" charset="0"/>
                <a:cs typeface="Times New Roman" panose="02020603050405020304" pitchFamily="18" charset="0"/>
              </a:rPr>
              <a:t>Personal safety - </a:t>
            </a:r>
            <a:r>
              <a:rPr lang="en-US" sz="1800" dirty="0">
                <a:latin typeface="Calibri" panose="020F0502020204030204" pitchFamily="34" charset="0"/>
                <a:ea typeface="Calibri" panose="020F0502020204030204" pitchFamily="34" charset="0"/>
                <a:cs typeface="Arial" panose="020B0604020202020204" pitchFamily="34" charset="0"/>
              </a:rPr>
              <a:t>The target population is located inside different public institutions, and the individuals will complete the questionnaires during one of their English class </a:t>
            </a:r>
            <a:endParaRPr lang="en-US" sz="1800" b="1" dirty="0">
              <a:latin typeface="Cambria" panose="02040503050406030204" pitchFamily="18" charset="0"/>
              <a:ea typeface="Times New Roman" panose="02020603050405020304" pitchFamily="18" charset="0"/>
              <a:cs typeface="Times New Roman" panose="02020603050405020304" pitchFamily="18" charset="0"/>
            </a:endParaRPr>
          </a:p>
          <a:p>
            <a:endParaRPr lang="en-US"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65095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51125-08C4-46E2-A0F0-CB77F5AE2942}"/>
              </a:ext>
            </a:extLst>
          </p:cNvPr>
          <p:cNvSpPr>
            <a:spLocks noGrp="1"/>
          </p:cNvSpPr>
          <p:nvPr>
            <p:ph type="title"/>
          </p:nvPr>
        </p:nvSpPr>
        <p:spPr/>
        <p:txBody>
          <a:bodyPr/>
          <a:lstStyle/>
          <a:p>
            <a:r>
              <a:rPr lang="en-US" sz="2400" b="1" kern="0" dirty="0">
                <a:latin typeface="Cambria" panose="02040503050406030204" pitchFamily="18" charset="0"/>
                <a:ea typeface="Times New Roman" panose="02020603050405020304" pitchFamily="18" charset="0"/>
                <a:cs typeface="Times New Roman" panose="02020603050405020304" pitchFamily="18" charset="0"/>
              </a:rPr>
              <a:t>Research methodology </a:t>
            </a:r>
            <a:endParaRPr lang="en-US" dirty="0"/>
          </a:p>
        </p:txBody>
      </p:sp>
      <p:sp>
        <p:nvSpPr>
          <p:cNvPr id="3" name="Content Placeholder 2">
            <a:extLst>
              <a:ext uri="{FF2B5EF4-FFF2-40B4-BE49-F238E27FC236}">
                <a16:creationId xmlns:a16="http://schemas.microsoft.com/office/drawing/2014/main" id="{40BDC9EE-1DDA-4684-8F24-90BB02A4E280}"/>
              </a:ext>
            </a:extLst>
          </p:cNvPr>
          <p:cNvSpPr>
            <a:spLocks noGrp="1"/>
          </p:cNvSpPr>
          <p:nvPr>
            <p:ph idx="1"/>
          </p:nvPr>
        </p:nvSpPr>
        <p:spPr/>
        <p:txBody>
          <a:bodyPr>
            <a:normAutofit fontScale="85000" lnSpcReduction="20000"/>
          </a:bodyPr>
          <a:lstStyle/>
          <a:p>
            <a:r>
              <a:rPr lang="en-US" sz="1800" b="1" dirty="0">
                <a:latin typeface="Cambria" panose="02040503050406030204" pitchFamily="18" charset="0"/>
                <a:ea typeface="Times New Roman" panose="02020603050405020304" pitchFamily="18" charset="0"/>
                <a:cs typeface="Times New Roman" panose="02020603050405020304" pitchFamily="18" charset="0"/>
              </a:rPr>
              <a:t>Research tool - The questionnaire </a:t>
            </a:r>
          </a:p>
          <a:p>
            <a:pPr marL="0" indent="0">
              <a:buNone/>
            </a:pPr>
            <a:r>
              <a:rPr lang="en-US" sz="1800" dirty="0">
                <a:latin typeface="Calibri" panose="020F0502020204030204" pitchFamily="34" charset="0"/>
                <a:ea typeface="Calibri" panose="020F0502020204030204" pitchFamily="34" charset="0"/>
                <a:cs typeface="Arial" panose="020B0604020202020204" pitchFamily="34" charset="0"/>
              </a:rPr>
              <a:t>Will include closed-types questions, which will be quick to complete and straightforward to code afterwards:</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multiple-choice questions</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category questions</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ranking questions</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rating-scales questions</a:t>
            </a:r>
          </a:p>
          <a:p>
            <a:pPr marL="0" indent="0">
              <a:buNone/>
            </a:pPr>
            <a:r>
              <a:rPr lang="en-US" sz="1800" dirty="0">
                <a:latin typeface="Calibri" panose="020F0502020204030204" pitchFamily="34" charset="0"/>
                <a:ea typeface="Calibri" panose="020F0502020204030204" pitchFamily="34" charset="0"/>
                <a:cs typeface="Arial" panose="020B0604020202020204" pitchFamily="34" charset="0"/>
              </a:rPr>
              <a:t>Will include five sections:</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Section 1: information related to demographic data such as age, gender, education, languages the respondents speak and current work situation, country of origin</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Section 2: respondents will express their attitudes, wants and expectations towards English language learning when they return to education during difficult times </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Section 3: the respondents’ learning styles, preferences and strategies used when learning English while having to cope with different humanitarian crises</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Section 4: difficulties (lacks and obstacles) respondents encounter in learning the English language in the context of continuous education during difficult times </a:t>
            </a:r>
          </a:p>
          <a:p>
            <a:pPr lvl="1">
              <a:buFont typeface="Wingdings" panose="05000000000000000000" pitchFamily="2" charset="2"/>
              <a:buChar char="Ø"/>
            </a:pPr>
            <a:r>
              <a:rPr lang="en-US" sz="1403" dirty="0">
                <a:latin typeface="Calibri" panose="020F0502020204030204" pitchFamily="34" charset="0"/>
                <a:ea typeface="Calibri" panose="020F0502020204030204" pitchFamily="34" charset="0"/>
                <a:cs typeface="Arial" panose="020B0604020202020204" pitchFamily="34" charset="0"/>
              </a:rPr>
              <a:t>Section 5: respondents rank different English language skills according to degrees of importance and degrees of difficulty to learn the foreign language</a:t>
            </a:r>
          </a:p>
        </p:txBody>
      </p:sp>
    </p:spTree>
    <p:extLst>
      <p:ext uri="{BB962C8B-B14F-4D97-AF65-F5344CB8AC3E}">
        <p14:creationId xmlns:p14="http://schemas.microsoft.com/office/powerpoint/2010/main" val="4496300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639</TotalTime>
  <Words>1790</Words>
  <Application>Microsoft Macintosh PowerPoint</Application>
  <PresentationFormat>Widescreen</PresentationFormat>
  <Paragraphs>132</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Cambria</vt:lpstr>
      <vt:lpstr>Century Gothic</vt:lpstr>
      <vt:lpstr>Wingdings</vt:lpstr>
      <vt:lpstr>Wingdings 3</vt:lpstr>
      <vt:lpstr>Ion</vt:lpstr>
      <vt:lpstr>Analyzing the requirements of adults learning English and facilitating ongoing education and lifelong learning during periods of crises  </vt:lpstr>
      <vt:lpstr>Few words about myself </vt:lpstr>
      <vt:lpstr>CONTEXT AND PURPOSE OF THE RESEARCH</vt:lpstr>
      <vt:lpstr>Theoretical and conceptual framework </vt:lpstr>
      <vt:lpstr>Research questions</vt:lpstr>
      <vt:lpstr>Research strategy</vt:lpstr>
      <vt:lpstr>Research methodology </vt:lpstr>
      <vt:lpstr>Research methodology </vt:lpstr>
      <vt:lpstr>Research methodology </vt:lpstr>
      <vt:lpstr>Research methodology </vt:lpstr>
      <vt:lpstr>Timetable</vt:lpstr>
      <vt:lpstr>REFERENCES</vt:lpstr>
      <vt:lpstr>REFERENCES</vt:lpstr>
      <vt:lpstr>REFERENCES</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EFL Learning Needs Analysis Survey of Culinary Art Technicians in Three Public Institutes of Vocational Training (Public IEK)  </dc:title>
  <dc:creator>ANDRA DANA COZMA</dc:creator>
  <cp:lastModifiedBy>Haris Hatziioannou</cp:lastModifiedBy>
  <cp:revision>44</cp:revision>
  <dcterms:created xsi:type="dcterms:W3CDTF">2021-01-10T09:57:28Z</dcterms:created>
  <dcterms:modified xsi:type="dcterms:W3CDTF">2024-06-07T16:00:14Z</dcterms:modified>
</cp:coreProperties>
</file>